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4" r:id="rId7"/>
    <p:sldId id="265" r:id="rId8"/>
    <p:sldId id="261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1" r:id="rId30"/>
    <p:sldId id="290" r:id="rId31"/>
    <p:sldId id="292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0EBEBF2-C0A8-4A0D-BD8C-D5091093D17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8499E8-2665-4B2C-BAF2-70AD15D3DC43}" type="datetimeFigureOut">
              <a:rPr lang="hr-HR" smtClean="0"/>
              <a:pPr/>
              <a:t>28.11.2014.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hr.wikipedia.org/wiki/Mogulsko_Carst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16832"/>
            <a:ext cx="6164160" cy="1531641"/>
          </a:xfrm>
        </p:spPr>
        <p:txBody>
          <a:bodyPr/>
          <a:lstStyle/>
          <a:p>
            <a:r>
              <a:rPr lang="hr-HR" dirty="0" smtClean="0"/>
              <a:t> 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INDIJA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508104" y="4581128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Petra Soljačić</a:t>
            </a:r>
          </a:p>
          <a:p>
            <a:pPr algn="ctr"/>
            <a:r>
              <a:rPr lang="hr-HR" dirty="0" smtClean="0"/>
              <a:t>6.razred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349964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http://india.syr.edu/wp-content/uploads/Brahmaputra-R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871" y="3212626"/>
            <a:ext cx="43900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3899" y="5013176"/>
            <a:ext cx="2377470" cy="4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</a:t>
            </a:r>
            <a:r>
              <a:rPr lang="hr-HR" dirty="0" smtClean="0"/>
              <a:t>ijeka Brahmaputra</a:t>
            </a:r>
            <a:endParaRPr lang="hr-HR" dirty="0"/>
          </a:p>
        </p:txBody>
      </p:sp>
      <p:pic>
        <p:nvPicPr>
          <p:cNvPr id="2050" name="Picture 2" descr="http://www.svjetskiputnik.hr/images/repository/articles/pic580/countries/8799_varanasi_630_flick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6805"/>
            <a:ext cx="4347605" cy="22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1700808"/>
            <a:ext cx="2376264" cy="6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Grad na obali rijeke Ganges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85596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39000" cy="1143000"/>
          </a:xfrm>
        </p:spPr>
        <p:txBody>
          <a:bodyPr/>
          <a:lstStyle/>
          <a:p>
            <a:r>
              <a:rPr lang="hr-HR" dirty="0" smtClean="0"/>
              <a:t>       </a:t>
            </a:r>
            <a:r>
              <a:rPr lang="hr-HR" b="0" i="1" dirty="0" smtClean="0"/>
              <a:t>Indijski štit</a:t>
            </a:r>
            <a:endParaRPr lang="hr-HR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467600" cy="4419600"/>
          </a:xfrm>
        </p:spPr>
        <p:txBody>
          <a:bodyPr/>
          <a:lstStyle/>
          <a:p>
            <a:r>
              <a:rPr lang="hr-HR" dirty="0" smtClean="0"/>
              <a:t>Indijski štit (Dekan) zauzima najveći dio indijskog poluotoka. Zbog strarih stijena Indijski štit obiluje rudama,željeznom rudom i ugljenom. Rubni djelovi Indijskog štita kasnije su rasjedanjem izdignuti te su nastali Istočni i Zapadni Gati.</a:t>
            </a:r>
            <a:endParaRPr lang="hr-HR" dirty="0"/>
          </a:p>
        </p:txBody>
      </p:sp>
      <p:pic>
        <p:nvPicPr>
          <p:cNvPr id="3074" name="Picture 2" descr="http://upload.wikimedia.org/wikipedia/commons/c/ce/Anamud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238" y="4653136"/>
            <a:ext cx="2912908" cy="19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021288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Zapadni Gati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271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1143000"/>
          </a:xfrm>
        </p:spPr>
        <p:txBody>
          <a:bodyPr/>
          <a:lstStyle/>
          <a:p>
            <a:r>
              <a:rPr lang="hr-HR" dirty="0" smtClean="0"/>
              <a:t>     </a:t>
            </a:r>
            <a:r>
              <a:rPr lang="hr-H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Stanovništvo </a:t>
            </a:r>
            <a:endParaRPr lang="hr-H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75843"/>
            <a:ext cx="7755632" cy="449160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Indija ima oko 1,26 milijarde stanovnika. Prosječna gustoća naseljenosti je 383 stan./km</a:t>
            </a:r>
            <a:r>
              <a:rPr lang="hr-HR" b="1" dirty="0" smtClean="0">
                <a:latin typeface="KodchiangUPC"/>
                <a:cs typeface="KodchiangUPC"/>
              </a:rPr>
              <a:t>²</a:t>
            </a:r>
            <a:endParaRPr lang="hr-HR" b="1" dirty="0" smtClean="0"/>
          </a:p>
          <a:p>
            <a:r>
              <a:rPr lang="hr-HR" dirty="0" smtClean="0"/>
              <a:t>Vrlo gusto su naseljene nizine na sjeveru i jugoistočna i jugozapadna obala. Rijetko je     naseljena unutrašnjost Indijskog poluotoka,pustinja Thar i Himalaja.</a:t>
            </a:r>
            <a:endParaRPr lang="hr-HR" dirty="0"/>
          </a:p>
        </p:txBody>
      </p:sp>
      <p:pic>
        <p:nvPicPr>
          <p:cNvPr id="4098" name="Picture 2" descr="http://croatian.cri.cn/mmsource/images/2010/10/21/6fb5eb8e4d204c3a9f079adb5a399b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3384376" cy="212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23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305"/>
            <a:ext cx="3240360" cy="315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Korisnik\Desktop\petra prezentacija\IMG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987" y="3000201"/>
            <a:ext cx="2805406" cy="33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692696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Kretanje broja stanovnika Indije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2411760" y="5661248"/>
            <a:ext cx="22322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Gustoća naseljenosti Indije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2634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680"/>
            <a:ext cx="7827640" cy="511256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Prekomjeran porast broja stanovnika dovodi do problema nezaposlenosti, nepismenosti, nedovoljne zdrastvene zaštite, nedovoljno prehrane itd.</a:t>
            </a:r>
          </a:p>
          <a:p>
            <a:r>
              <a:rPr lang="hr-HR" dirty="0" smtClean="0"/>
              <a:t>Prema spolu ima više muškog stanovništva nego ženskog, a prema dobi znatan je udio mladog stanovništva. Dio stanovništva preseljava se u gradove u potrazi za poslom i većom zaradom.</a:t>
            </a:r>
          </a:p>
          <a:p>
            <a:r>
              <a:rPr lang="hr-HR" dirty="0" smtClean="0"/>
              <a:t>Novopridošli stanovnici uglavnom žive na ulici i bave se prosjačenjem.</a:t>
            </a:r>
          </a:p>
          <a:p>
            <a:r>
              <a:rPr lang="hr-HR" dirty="0" smtClean="0"/>
              <a:t>Najveći dio stanovništva živi na selu (oko 69 posto) i bavi se poljoprivredom(oko 47 posto).</a:t>
            </a:r>
          </a:p>
          <a:p>
            <a:r>
              <a:rPr lang="hr-HR" dirty="0" smtClean="0"/>
              <a:t>Prema vjeri Indijci su uglavnom hindusi.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3720" y="4581128"/>
            <a:ext cx="2264039" cy="198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216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39000" cy="1143000"/>
          </a:xfrm>
        </p:spPr>
        <p:txBody>
          <a:bodyPr/>
          <a:lstStyle/>
          <a:p>
            <a:r>
              <a:rPr lang="hr-HR" b="0" i="1" dirty="0" smtClean="0"/>
              <a:t>    Gradovi Indije</a:t>
            </a:r>
            <a:endParaRPr lang="hr-HR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467600" cy="4419600"/>
          </a:xfrm>
        </p:spPr>
        <p:txBody>
          <a:bodyPr/>
          <a:lstStyle/>
          <a:p>
            <a:r>
              <a:rPr lang="hr-HR" dirty="0" smtClean="0"/>
              <a:t>Najveći grad Indije je Delhi s više od 25 milijuna stanovnika. U njegovoj blizini nalazi se glavni grad New Delhi.</a:t>
            </a:r>
          </a:p>
          <a:p>
            <a:r>
              <a:rPr lang="hr-HR" dirty="0" smtClean="0"/>
              <a:t>Mumbei je drugi grad po veličini i glavna morska luka.</a:t>
            </a:r>
          </a:p>
          <a:p>
            <a:r>
              <a:rPr lang="hr-HR" dirty="0" smtClean="0"/>
              <a:t>Najveće industrijsko središte je Kolkata.</a:t>
            </a:r>
          </a:p>
          <a:p>
            <a:r>
              <a:rPr lang="hr-HR" dirty="0" smtClean="0"/>
              <a:t>Chennai je važna luka na jugoistoku države.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177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petra prezentacija\Delhi_Montag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6072"/>
            <a:ext cx="4392488" cy="22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2060848"/>
            <a:ext cx="1872208" cy="62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Delhi </a:t>
            </a:r>
            <a:endParaRPr lang="hr-HR" dirty="0"/>
          </a:p>
        </p:txBody>
      </p:sp>
      <p:pic>
        <p:nvPicPr>
          <p:cNvPr id="2" name="Picture 2" descr="http://upload.wikimedia.org/wikipedia/commons/thumb/e/e5/Red_Fort_2.jpg/1280px-Red_For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775" y="3501008"/>
            <a:ext cx="3935083" cy="29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12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410">
            <a:off x="1460856" y="361900"/>
            <a:ext cx="4320480" cy="246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1723" y="3140968"/>
            <a:ext cx="4671492" cy="31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1889" y="4398134"/>
            <a:ext cx="179920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New Delhi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13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quot;Vrata Indij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vjetskiputnik.hr/images/repository/articles/pic573/cities/mumbai_indija_01_573_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8" y="3490409"/>
            <a:ext cx="54578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1866937"/>
            <a:ext cx="151956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Mumbai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085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6/67/Indian_Museum_Kolkata.jpg/1280px-Indian_Museum_Kolk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942" y="404664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rack2realty.com/wp-content/uploads/2011/11/Kolk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1808820"/>
            <a:ext cx="1800200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Kolkata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699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12768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467600" cy="4419600"/>
          </a:xfrm>
        </p:spPr>
        <p:txBody>
          <a:bodyPr/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Geografski položaj</a:t>
            </a:r>
          </a:p>
          <a:p>
            <a:r>
              <a:rPr lang="hr-HR" dirty="0" smtClean="0"/>
              <a:t>Prirodna obilježja Indije</a:t>
            </a:r>
          </a:p>
          <a:p>
            <a:r>
              <a:rPr lang="hr-HR" dirty="0" smtClean="0"/>
              <a:t>Stanovništvo</a:t>
            </a:r>
          </a:p>
          <a:p>
            <a:r>
              <a:rPr lang="hr-HR" dirty="0" smtClean="0"/>
              <a:t>Gospodarstvo</a:t>
            </a:r>
          </a:p>
          <a:p>
            <a:r>
              <a:rPr lang="hr-HR" dirty="0" smtClean="0"/>
              <a:t>Zanimljivosti  </a:t>
            </a:r>
            <a:endParaRPr lang="hr-HR" dirty="0"/>
          </a:p>
        </p:txBody>
      </p:sp>
      <p:pic>
        <p:nvPicPr>
          <p:cNvPr id="1026" name="Picture 2" descr="http://balkans.aljazeera.net/sites/staff.balkans.aljazeera.com/files/styles/aljazeera_article_main_image/public/assam-ind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7575" y="3284984"/>
            <a:ext cx="4825110" cy="30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0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3/32/Chennai_Cent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687"/>
            <a:ext cx="42361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9/99/Kapaleeswara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438" y="3328636"/>
            <a:ext cx="4238272" cy="31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2160" y="162880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Chennai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397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80" y="116632"/>
            <a:ext cx="7239000" cy="1143000"/>
          </a:xfrm>
        </p:spPr>
        <p:txBody>
          <a:bodyPr/>
          <a:lstStyle/>
          <a:p>
            <a:r>
              <a:rPr lang="hr-HR" dirty="0" smtClean="0"/>
              <a:t>    </a:t>
            </a:r>
            <a:r>
              <a:rPr lang="hr-HR" u="sng" dirty="0" smtClean="0"/>
              <a:t>Gospodarstvo 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711" y="1412776"/>
            <a:ext cx="7467600" cy="4419600"/>
          </a:xfrm>
        </p:spPr>
        <p:txBody>
          <a:bodyPr/>
          <a:lstStyle/>
          <a:p>
            <a:r>
              <a:rPr lang="hr-HR" dirty="0" smtClean="0"/>
              <a:t>Indija je znatno povećala proizvodnju hrane.</a:t>
            </a:r>
            <a:endParaRPr lang="hr-HR" dirty="0"/>
          </a:p>
          <a:p>
            <a:r>
              <a:rPr lang="hr-HR" dirty="0" smtClean="0"/>
              <a:t>Za prehranu stanovništva uzgaja se riža, pšenica i proso. Na plantažama se za izvoz uzgaja šećerna trska, juta, duhan, čaj, pamuk i kikiriki.</a:t>
            </a:r>
          </a:p>
          <a:p>
            <a:r>
              <a:rPr lang="hr-HR" dirty="0" smtClean="0"/>
              <a:t>Uz morske obale važno je i ribarstvo.</a:t>
            </a:r>
          </a:p>
          <a:p>
            <a:r>
              <a:rPr lang="hr-HR" dirty="0" smtClean="0"/>
              <a:t>Indija je država s najvećim brojem goveda u  svijetu, ali govedina ne služi za prehranu stanovništva.</a:t>
            </a:r>
          </a:p>
        </p:txBody>
      </p:sp>
      <p:pic>
        <p:nvPicPr>
          <p:cNvPr id="1026" name="Picture 2" descr="http://metro-portal.hr/img/repository/2008/06/web_image/india-economy-m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82988"/>
            <a:ext cx="2988900" cy="18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1920" y="6237312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Polje riže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506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6/Sugar_cane_madeira_hg.jpg/250px-Sugar_cane_madeira_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0595"/>
            <a:ext cx="3456384" cy="25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eroni.com/_imgschede/Juta_Tappeto_02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76844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9.fotki.com/v308/photos/6/1716356/11990088/P5060033-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302" y="262600"/>
            <a:ext cx="3178324" cy="23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zdravosfera.com/wp-content/uploads/2012/04/kikiriki-u-ljusc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37842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7432" y="5949280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kikiriki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543855" y="2744924"/>
            <a:ext cx="111364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svila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159732" y="2924944"/>
            <a:ext cx="1656184" cy="414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</a:t>
            </a:r>
            <a:r>
              <a:rPr lang="hr-HR" dirty="0" smtClean="0"/>
              <a:t>ećerna trska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2568101" y="6053602"/>
            <a:ext cx="11161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juta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511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48680"/>
            <a:ext cx="7467600" cy="4419600"/>
          </a:xfrm>
        </p:spPr>
        <p:txBody>
          <a:bodyPr/>
          <a:lstStyle/>
          <a:p>
            <a:r>
              <a:rPr lang="hr-HR" dirty="0" smtClean="0"/>
              <a:t>Preduvjeti gospodarskog razvoja Indije su bogata ležišta ugljena i željezne rude. Zato su se Kolkata i manji okolni gradovi razvijali u snažna metalurška središta. Najrazvijenija grana industrije je tekstilna industrija. Ona se temelji na preradi pamuka i jute.</a:t>
            </a:r>
          </a:p>
          <a:p>
            <a:r>
              <a:rPr lang="hr-HR" dirty="0" smtClean="0"/>
              <a:t>Među tercijalnim djelatnostima sve veće značenje ima turizam. Najviše turističkih dolazaka je iz Europe.</a:t>
            </a:r>
          </a:p>
        </p:txBody>
      </p:sp>
      <p:pic>
        <p:nvPicPr>
          <p:cNvPr id="1026" name="Picture 2" descr="http://www.24sata.hr/image/indijcima-daju-televizor-ili-auto-ako-se-odluce-na-sterilizaciju-504x335-20110726-20110701135811-7e19e3ce24a7af8bae65fab6fe04d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630" y="4479779"/>
            <a:ext cx="3071763" cy="20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728" y="5229200"/>
            <a:ext cx="24482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 Indiji se sve više razvija automobilska industrija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634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0038">
            <a:off x="755576" y="660643"/>
            <a:ext cx="4132910" cy="2285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551582" cy="255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3145163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Rudnik ugljena u Indiji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5796136" y="3037151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Agra –ulični prizor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3302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796136" y="2564904"/>
            <a:ext cx="2961456" cy="1158466"/>
          </a:xfrm>
        </p:spPr>
        <p:txBody>
          <a:bodyPr>
            <a:normAutofit/>
          </a:bodyPr>
          <a:lstStyle/>
          <a:p>
            <a:r>
              <a:rPr lang="hr-HR" sz="1600" b="1" i="1" dirty="0" smtClean="0">
                <a:solidFill>
                  <a:schemeClr val="tx2"/>
                </a:solidFill>
              </a:rPr>
              <a:t>Bengaluru je središte industrije visokih tehnologija.</a:t>
            </a:r>
            <a:endParaRPr lang="hr-HR" sz="1600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data.glasistre.hr/sites/default/files/imagecache/vijest/5197792744-66c831a22c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02617"/>
            <a:ext cx="4547390" cy="22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e/ee/Vidhana_Soud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3"/>
            <a:ext cx="3754192" cy="238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4168" y="907973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Bengaluru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9695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3728" y="260648"/>
            <a:ext cx="8103096" cy="1296144"/>
          </a:xfrm>
        </p:spPr>
        <p:txBody>
          <a:bodyPr/>
          <a:lstStyle/>
          <a:p>
            <a:r>
              <a:rPr lang="hr-HR" u="sng" dirty="0" smtClean="0"/>
              <a:t>Zanimljivosti</a:t>
            </a:r>
            <a:endParaRPr lang="hr-HR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9592" y="1700808"/>
            <a:ext cx="7395592" cy="4419600"/>
          </a:xfrm>
        </p:spPr>
        <p:txBody>
          <a:bodyPr/>
          <a:lstStyle/>
          <a:p>
            <a:r>
              <a:rPr lang="hr-HR" dirty="0" smtClean="0"/>
              <a:t>                         </a:t>
            </a:r>
            <a:r>
              <a:rPr lang="hr-HR" b="1" u="sng" dirty="0" smtClean="0"/>
              <a:t>MAJKA TEREZA</a:t>
            </a:r>
          </a:p>
          <a:p>
            <a:r>
              <a:rPr lang="hr-HR" dirty="0" smtClean="0"/>
              <a:t>Majka Tereza je živjela u Kolkoti i pomagala je siromašnima, bolesnima i gubavcima. Ona je 1979. g. dobila Nobelovu nagradu za mir.</a:t>
            </a:r>
          </a:p>
          <a:p>
            <a:pPr marL="0" indent="0">
              <a:buNone/>
            </a:pPr>
            <a:r>
              <a:rPr lang="hr-HR" b="1" dirty="0"/>
              <a:t> </a:t>
            </a:r>
          </a:p>
        </p:txBody>
      </p:sp>
      <p:pic>
        <p:nvPicPr>
          <p:cNvPr id="4098" name="Picture 2" descr="http://upload.wikimedia.org/wikipedia/commons/thumb/e/ef/Mutter_Teresa_von_Kalkutta.jpg/200px-Mutter_Teresa_von_Kalku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251" y="3834665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portal.ba/wp/wp-content/uploads/2013/03/majka_tere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110" y="4156602"/>
            <a:ext cx="3126751" cy="23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80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032448" cy="720080"/>
          </a:xfrm>
        </p:spPr>
        <p:txBody>
          <a:bodyPr/>
          <a:lstStyle/>
          <a:p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           </a:t>
            </a:r>
            <a:r>
              <a:rPr lang="hr-HR" sz="32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Bengalski tigar</a:t>
            </a:r>
            <a:endParaRPr lang="hr-HR" sz="32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69650" y="1988840"/>
            <a:ext cx="2808312" cy="1368152"/>
          </a:xfrm>
        </p:spPr>
        <p:txBody>
          <a:bodyPr>
            <a:normAutofit/>
          </a:bodyPr>
          <a:lstStyle/>
          <a:p>
            <a:r>
              <a:rPr lang="hr-HR" sz="1600" b="1" i="1" dirty="0" smtClean="0">
                <a:solidFill>
                  <a:schemeClr val="tx2">
                    <a:lumMod val="50000"/>
                  </a:schemeClr>
                </a:solidFill>
              </a:rPr>
              <a:t>Bengalski tigar je jedan od    nacionalnih simbola Indije.On se još naziva i kraljem indijske džungle. Njegov dom je i bengalska nizina Bengal.</a:t>
            </a:r>
            <a:endParaRPr lang="hr-HR" sz="1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http://pixelizam.com/wp-content/uploads/2013/04/bengalski-tig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640939" cy="23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4/49/Panthera_tigris_tigr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403" y="4307527"/>
            <a:ext cx="2838861" cy="18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Connector 6"/>
          <p:cNvSpPr/>
          <p:nvPr/>
        </p:nvSpPr>
        <p:spPr>
          <a:xfrm>
            <a:off x="6656311" y="4581127"/>
            <a:ext cx="360040" cy="3024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6696308" y="5015576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7027187" y="3959628"/>
            <a:ext cx="907491" cy="806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Flowchart: Connector 9"/>
          <p:cNvSpPr/>
          <p:nvPr/>
        </p:nvSpPr>
        <p:spPr>
          <a:xfrm>
            <a:off x="7927076" y="4648375"/>
            <a:ext cx="216024" cy="15213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Flowchart: Connector 10"/>
          <p:cNvSpPr/>
          <p:nvPr/>
        </p:nvSpPr>
        <p:spPr>
          <a:xfrm>
            <a:off x="7473806" y="4866853"/>
            <a:ext cx="45327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lowchart: Connector 12"/>
          <p:cNvSpPr/>
          <p:nvPr/>
        </p:nvSpPr>
        <p:spPr>
          <a:xfrm>
            <a:off x="7412409" y="5352687"/>
            <a:ext cx="288032" cy="2098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329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080120"/>
          </a:xfrm>
        </p:spPr>
        <p:txBody>
          <a:bodyPr/>
          <a:lstStyle/>
          <a:p>
            <a:r>
              <a:rPr lang="hr-HR" sz="4800" b="0" i="1" dirty="0" smtClean="0"/>
              <a:t>   Poznate znamenitosti u Indiji</a:t>
            </a:r>
            <a:endParaRPr lang="hr-HR" sz="4800" b="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4430463"/>
          </a:xfrm>
        </p:spPr>
        <p:txBody>
          <a:bodyPr/>
          <a:lstStyle/>
          <a:p>
            <a:pPr marL="0" indent="0">
              <a:buNone/>
            </a:pPr>
            <a:r>
              <a:rPr lang="hr-H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Taj Mahal</a:t>
            </a:r>
          </a:p>
          <a:p>
            <a:pPr marL="0" indent="0">
              <a:buNone/>
            </a:pPr>
            <a:r>
              <a:rPr lang="hr-HR" dirty="0" smtClean="0"/>
              <a:t>Mauzolej Taj Mahal u Agri raskošna je građevina koju je sagradio vladar Shah Jahan u čast i zahvalnost svojoj supruzi koja mu je rodila četrnaesto dijete i pri porodu umrla. Taj Mahal je sagrađen od bijelog mramora koji mijenja boju ovisno o godišnjem dobu. 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8" name="Flowchart: Connector 7"/>
          <p:cNvSpPr/>
          <p:nvPr/>
        </p:nvSpPr>
        <p:spPr>
          <a:xfrm>
            <a:off x="2699792" y="5285926"/>
            <a:ext cx="432048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Flowchart: Connector 11"/>
          <p:cNvSpPr/>
          <p:nvPr/>
        </p:nvSpPr>
        <p:spPr>
          <a:xfrm>
            <a:off x="3707904" y="5465946"/>
            <a:ext cx="927720" cy="7837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lowchart: Connector 12"/>
          <p:cNvSpPr/>
          <p:nvPr/>
        </p:nvSpPr>
        <p:spPr>
          <a:xfrm>
            <a:off x="5580112" y="5113547"/>
            <a:ext cx="537107" cy="4236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lowchart: Connector 13"/>
          <p:cNvSpPr/>
          <p:nvPr/>
        </p:nvSpPr>
        <p:spPr>
          <a:xfrm>
            <a:off x="4716016" y="4991353"/>
            <a:ext cx="288032" cy="2443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lowchart: Connector 14"/>
          <p:cNvSpPr/>
          <p:nvPr/>
        </p:nvSpPr>
        <p:spPr>
          <a:xfrm>
            <a:off x="5468405" y="5800983"/>
            <a:ext cx="288032" cy="2443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520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b/bd/Taj_Mahal%2C_Agra%2C_India_edit3.jpg/1280px-Taj_Mahal%2C_Agra%2C_India_edi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1"/>
            <a:ext cx="3576696" cy="24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4/4d/TajMahalbyAmalMong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261706" cy="32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2073186"/>
            <a:ext cx="1656184" cy="34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Taj Mahal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88789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39000" cy="1143000"/>
          </a:xfrm>
        </p:spPr>
        <p:txBody>
          <a:bodyPr/>
          <a:lstStyle/>
          <a:p>
            <a:r>
              <a:rPr lang="hr-HR" dirty="0" smtClean="0"/>
              <a:t>            </a:t>
            </a:r>
            <a:r>
              <a:rPr lang="hr-HR" u="sng" dirty="0" smtClean="0"/>
              <a:t>Uvod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632848" cy="4419600"/>
          </a:xfrm>
        </p:spPr>
        <p:txBody>
          <a:bodyPr>
            <a:noAutofit/>
          </a:bodyPr>
          <a:lstStyle/>
          <a:p>
            <a:r>
              <a:rPr lang="hr-HR" sz="2400" dirty="0" smtClean="0"/>
              <a:t>Indija je druga prema broju stanovnika na Zemlji,a sedma po površini.</a:t>
            </a:r>
          </a:p>
          <a:p>
            <a:r>
              <a:rPr lang="hr-HR" sz="2400" dirty="0" smtClean="0"/>
              <a:t>Na njezinom području su nastale dvije velike svjetske religije, hinduizam i budizam.</a:t>
            </a:r>
          </a:p>
          <a:p>
            <a:r>
              <a:rPr lang="hr-HR" sz="2400" dirty="0" smtClean="0"/>
              <a:t>U njoj se govori više od 200 jezika i narječja, ali trećina stanovnika služi se jezikom hindi.</a:t>
            </a:r>
          </a:p>
          <a:p>
            <a:r>
              <a:rPr lang="hr-HR" sz="2400" dirty="0" smtClean="0"/>
              <a:t>Engleski je glavni jezik sporazumjevanja u Indiji.</a:t>
            </a:r>
          </a:p>
          <a:p>
            <a:r>
              <a:rPr lang="hr-HR" sz="2400" dirty="0" smtClean="0"/>
              <a:t>Indija ima razvijenu industiju,unatoč raširenom siromaštvu.</a:t>
            </a:r>
            <a:endParaRPr lang="hr-HR" sz="2400" dirty="0"/>
          </a:p>
        </p:txBody>
      </p:sp>
      <p:pic>
        <p:nvPicPr>
          <p:cNvPr id="1026" name="Picture 2" descr="http://www2.arnes.si/~krogel/slike/indij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64641"/>
            <a:ext cx="3100280" cy="20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009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10600" cy="1584176"/>
          </a:xfrm>
        </p:spPr>
        <p:txBody>
          <a:bodyPr/>
          <a:lstStyle/>
          <a:p>
            <a:r>
              <a:rPr lang="hr-HR" sz="66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Humujunova grobnica</a:t>
            </a:r>
            <a:endParaRPr lang="hr-HR" sz="6600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467600" cy="4419600"/>
          </a:xfrm>
        </p:spPr>
        <p:txBody>
          <a:bodyPr/>
          <a:lstStyle/>
          <a:p>
            <a:r>
              <a:rPr lang="hr-HR" dirty="0"/>
              <a:t>Humajunova grobnica je mauzolej  mogulskog</a:t>
            </a:r>
            <a:r>
              <a:rPr lang="hr-HR" u="sng" dirty="0">
                <a:hlinkClick r:id="rId2" tooltip="Mogulsko Carstvo"/>
              </a:rPr>
              <a:t> </a:t>
            </a:r>
            <a:r>
              <a:rPr lang="hr-HR" dirty="0"/>
              <a:t>cara  Humajuna.</a:t>
            </a:r>
            <a:r>
              <a:rPr lang="vi-VN" dirty="0"/>
              <a:t> </a:t>
            </a:r>
            <a:r>
              <a:rPr lang="hr-HR" dirty="0" smtClean="0"/>
              <a:t>To je bila prva vrt-grobnica na</a:t>
            </a:r>
            <a:r>
              <a:rPr lang="vi-VN" dirty="0"/>
              <a:t> </a:t>
            </a:r>
            <a:r>
              <a:rPr lang="hr-HR" dirty="0" smtClean="0"/>
              <a:t>indijskom poluotoku</a:t>
            </a:r>
            <a:r>
              <a:rPr lang="vi-VN" dirty="0" smtClean="0"/>
              <a:t> </a:t>
            </a:r>
            <a:r>
              <a:rPr lang="hr-HR" dirty="0" smtClean="0"/>
              <a:t>i također prva građevina te veličine</a:t>
            </a:r>
            <a:r>
              <a:rPr lang="vi-VN" dirty="0" smtClean="0"/>
              <a:t> </a:t>
            </a:r>
            <a:r>
              <a:rPr lang="hr-HR" dirty="0" smtClean="0"/>
              <a:t>od crvenog</a:t>
            </a:r>
            <a:r>
              <a:rPr lang="vi-VN" dirty="0"/>
              <a:t> </a:t>
            </a:r>
            <a:r>
              <a:rPr lang="hr-HR" dirty="0" smtClean="0"/>
              <a:t>pješčenjaka</a:t>
            </a:r>
            <a:r>
              <a:rPr lang="vi-VN" dirty="0" smtClean="0"/>
              <a:t>. </a:t>
            </a:r>
            <a:r>
              <a:rPr lang="hr-HR" dirty="0" smtClean="0"/>
              <a:t>Zbog toga je grobnica</a:t>
            </a:r>
            <a:r>
              <a:rPr lang="vi-VN" dirty="0" smtClean="0"/>
              <a:t> </a:t>
            </a:r>
            <a:r>
              <a:rPr lang="hr-HR" dirty="0" smtClean="0"/>
              <a:t>upisana na</a:t>
            </a:r>
            <a:r>
              <a:rPr lang="vi-VN" dirty="0"/>
              <a:t> </a:t>
            </a:r>
            <a:r>
              <a:rPr lang="hr-HR" dirty="0" smtClean="0"/>
              <a:t>UNESCO-ov popis mjesta svjetske baštine u Aziji i Oceaniji.</a:t>
            </a:r>
            <a:endParaRPr lang="hr-HR" dirty="0"/>
          </a:p>
        </p:txBody>
      </p:sp>
      <p:pic>
        <p:nvPicPr>
          <p:cNvPr id="7170" name="Picture 2" descr="http://upload.wikimedia.org/wikipedia/commons/thumb/2/24/Humayun%27s_mausoleum%2C_Delhi.jpg/1280px-Humayun%27s_mausoleum%2C_Del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117730"/>
            <a:ext cx="3399169" cy="25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9/96/Humayun_Tomb%2C_Delhi%2C_from_the_entrance_portal.jpg/640px-Humayun_Tomb%2C_Delhi%2C_from_the_entrance_por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1819203" cy="27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97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39000" cy="1143000"/>
          </a:xfrm>
        </p:spPr>
        <p:txBody>
          <a:bodyPr/>
          <a:lstStyle/>
          <a:p>
            <a:r>
              <a:rPr lang="hr-HR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    Bahai </a:t>
            </a:r>
            <a:r>
              <a:rPr lang="hr-HR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hram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64088" y="1628800"/>
            <a:ext cx="3730752" cy="4389120"/>
          </a:xfrm>
        </p:spPr>
        <p:txBody>
          <a:bodyPr>
            <a:normAutofit fontScale="77500" lnSpcReduction="20000"/>
          </a:bodyPr>
          <a:lstStyle/>
          <a:p>
            <a:r>
              <a:rPr lang="vi-VN" dirty="0"/>
              <a:t/>
            </a:r>
            <a:br>
              <a:rPr lang="vi-VN" dirty="0"/>
            </a:br>
            <a:r>
              <a:rPr lang="vi-VN" dirty="0"/>
              <a:t>Hram Bahai nalazi se u Delhiju u Indiji. Ovaj hram važan je duhovni centar vjere Bahai u Južnoj Aziji, no posjetitelji svih vjera smiju ga razgledati, pa ga godišnje posjeti minimalno četiri milijuna ljudi. </a:t>
            </a:r>
            <a:r>
              <a:rPr lang="vi-VN" dirty="0" smtClean="0"/>
              <a:t>Hram </a:t>
            </a:r>
            <a:r>
              <a:rPr lang="vi-VN" dirty="0"/>
              <a:t>Bahai naziva se još i Lotosov hram zato što je izgrađen u obliku lotosova cvijeta. </a:t>
            </a:r>
            <a:endParaRPr lang="hr-HR" dirty="0"/>
          </a:p>
        </p:txBody>
      </p:sp>
      <p:pic>
        <p:nvPicPr>
          <p:cNvPr id="1026" name="Picture 2" descr="http://www.rajnazemlji.hr/sadrzaj/20130508/08052013060018-v-The-Bahai-Temple_Overview_8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864" y="2204864"/>
            <a:ext cx="40387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1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772" y="611733"/>
            <a:ext cx="3487189" cy="261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1916832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Hinduistički hram</a:t>
            </a:r>
            <a:endParaRPr lang="hr-HR" dirty="0"/>
          </a:p>
        </p:txBody>
      </p:sp>
      <p:pic>
        <p:nvPicPr>
          <p:cNvPr id="3074" name="Picture 2" descr="C:\Users\Korisnik\Desktop\petra prezentacija\abu-dha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59260"/>
            <a:ext cx="4368949" cy="19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8104" y="5589240"/>
            <a:ext cx="2160240" cy="46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Hinduistička džamija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7583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39000" cy="1143000"/>
          </a:xfrm>
        </p:spPr>
        <p:txBody>
          <a:bodyPr/>
          <a:lstStyle/>
          <a:p>
            <a:r>
              <a:rPr lang="hr-HR" u="sng" dirty="0" smtClean="0"/>
              <a:t>Geografski položaj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920880" cy="4491608"/>
          </a:xfrm>
        </p:spPr>
        <p:txBody>
          <a:bodyPr/>
          <a:lstStyle/>
          <a:p>
            <a:r>
              <a:rPr lang="hr-HR" dirty="0" smtClean="0"/>
              <a:t>Indija zauzima najveći dio Indijskog potkontinenta.</a:t>
            </a:r>
          </a:p>
          <a:p>
            <a:r>
              <a:rPr lang="hr-HR" dirty="0" smtClean="0"/>
              <a:t>Potkontinent je od ostalih djelova Azije odvojen Himalajom na sjeveru, pustinjom Thar na zapadu, džunglama na istoku, Bengalskim zaljevom na jugoistoku i Arapskim morem na jugozapadu..</a:t>
            </a:r>
            <a:endParaRPr lang="hr-HR" dirty="0"/>
          </a:p>
        </p:txBody>
      </p:sp>
      <p:pic>
        <p:nvPicPr>
          <p:cNvPr id="2050" name="Picture 2" descr="http://www.skole.hr/upload/portalzaskole/images/newsimg/3565/Image/thar%20des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3109729" cy="22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5975183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Pustinja Thar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5745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39000" cy="1143000"/>
          </a:xfrm>
        </p:spPr>
        <p:txBody>
          <a:bodyPr/>
          <a:lstStyle/>
          <a:p>
            <a:r>
              <a:rPr lang="hr-H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Prirodna obiljež</a:t>
            </a:r>
            <a:r>
              <a:rPr lang="hr-HR" u="sng" dirty="0" smtClean="0"/>
              <a:t>ja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12518"/>
            <a:ext cx="7776864" cy="4608512"/>
          </a:xfrm>
        </p:spPr>
        <p:txBody>
          <a:bodyPr/>
          <a:lstStyle/>
          <a:p>
            <a:r>
              <a:rPr lang="hr-HR" dirty="0" smtClean="0"/>
              <a:t>Od sjevera prema jugu možemo izdvojiti tri reljefne cjeline:Himalaju,sjeverne nizine i indijski štit (Dekan).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09656"/>
            <a:ext cx="2701959" cy="310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134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39000" cy="1143000"/>
          </a:xfrm>
        </p:spPr>
        <p:txBody>
          <a:bodyPr/>
          <a:lstStyle/>
          <a:p>
            <a:r>
              <a:rPr lang="hr-HR" dirty="0" smtClean="0"/>
              <a:t>          </a:t>
            </a:r>
            <a:r>
              <a:rPr lang="hr-HR" b="0" i="1" dirty="0" smtClean="0"/>
              <a:t>Himalaja</a:t>
            </a:r>
            <a:endParaRPr lang="hr-HR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467600" cy="4419600"/>
          </a:xfrm>
        </p:spPr>
        <p:txBody>
          <a:bodyPr/>
          <a:lstStyle/>
          <a:p>
            <a:r>
              <a:rPr lang="hr-HR" dirty="0" smtClean="0"/>
              <a:t>Himalaja je najviši planinski sustav na Zemlji koji je nastao sudaranjem Indoaustralske i Euroazijske ploče. Pruža se u smjeru zapad-istok oko 2500 km. U nižim su djelovima džungle, a na višim djelovima su listopadne šume. Najviši dijelovi su područja crnogoričnih šuma,na koje se nadovezuju planinski pašnjaci. </a:t>
            </a:r>
          </a:p>
          <a:p>
            <a:r>
              <a:rPr lang="hr-HR" dirty="0" smtClean="0"/>
              <a:t>Himalajski vrhovi prekriveni su vječnim snijegom i ledom.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0949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f/f0/Everest_North_Face_toward_Base_Camp_Tibet_Luca_Galuzzi_2006_edi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6571">
            <a:off x="863113" y="730099"/>
            <a:ext cx="3459161" cy="230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1523142"/>
            <a:ext cx="2088232" cy="719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Himalaja </a:t>
            </a:r>
            <a:endParaRPr lang="hr-HR" dirty="0"/>
          </a:p>
        </p:txBody>
      </p:sp>
      <p:pic>
        <p:nvPicPr>
          <p:cNvPr id="4100" name="Picture 4" descr="http://www.ezadar.hr/repository/image_raw/48253/large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0799">
            <a:off x="5436096" y="3070235"/>
            <a:ext cx="3369776" cy="240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7art-screensavers.com/screens/himalayas/himalaya-heavenly-unio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169" y="3717032"/>
            <a:ext cx="3635883" cy="27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0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39000" cy="1143000"/>
          </a:xfrm>
        </p:spPr>
        <p:txBody>
          <a:bodyPr/>
          <a:lstStyle/>
          <a:p>
            <a:r>
              <a:rPr lang="hr-HR" b="0" i="1" dirty="0" smtClean="0"/>
              <a:t>   Sjeverne nizine </a:t>
            </a:r>
            <a:endParaRPr lang="hr-HR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467600" cy="4419600"/>
          </a:xfrm>
        </p:spPr>
        <p:txBody>
          <a:bodyPr/>
          <a:lstStyle/>
          <a:p>
            <a:r>
              <a:rPr lang="hr-HR" dirty="0" smtClean="0"/>
              <a:t>Sjeverne nizine čine Hindustan,Asam i indijski dio Punjaba i Bengala. To su najveće naplavne nizine na Zemlji. Nastale su nanosima Gangesa,Brahmaputre,Inda i njihovih pritoka koje se spuštaju s Himalaje. </a:t>
            </a:r>
            <a:endParaRPr lang="hr-HR" dirty="0"/>
          </a:p>
        </p:txBody>
      </p:sp>
      <p:pic>
        <p:nvPicPr>
          <p:cNvPr id="2050" name="Picture 2" descr="http://upload.wikimedia.org/wikipedia/commons/3/34/Ganges-Brahmaputra-Meghna_bas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359" y="3754768"/>
            <a:ext cx="5302421" cy="29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49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606</TotalTime>
  <Words>752</Words>
  <Application>Microsoft Office PowerPoint</Application>
  <PresentationFormat>On-screen Show (4:3)</PresentationFormat>
  <Paragraphs>86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Thermal</vt:lpstr>
      <vt:lpstr>          INDIJA</vt:lpstr>
      <vt:lpstr>Slide 2</vt:lpstr>
      <vt:lpstr>            Uvod</vt:lpstr>
      <vt:lpstr>Slide 4</vt:lpstr>
      <vt:lpstr>Geografski položaj</vt:lpstr>
      <vt:lpstr>Prirodna obilježja</vt:lpstr>
      <vt:lpstr>          Himalaja</vt:lpstr>
      <vt:lpstr>Slide 8</vt:lpstr>
      <vt:lpstr>   Sjeverne nizine </vt:lpstr>
      <vt:lpstr>Slide 10</vt:lpstr>
      <vt:lpstr>       Indijski štit</vt:lpstr>
      <vt:lpstr>     Stanovništvo </vt:lpstr>
      <vt:lpstr>Slide 13</vt:lpstr>
      <vt:lpstr>Slide 14</vt:lpstr>
      <vt:lpstr>    Gradovi Indije</vt:lpstr>
      <vt:lpstr>Slide 16</vt:lpstr>
      <vt:lpstr>Slide 17</vt:lpstr>
      <vt:lpstr>Slide 18</vt:lpstr>
      <vt:lpstr>Slide 19</vt:lpstr>
      <vt:lpstr>Slide 20</vt:lpstr>
      <vt:lpstr>    Gospodarstvo </vt:lpstr>
      <vt:lpstr>Slide 22</vt:lpstr>
      <vt:lpstr>Slide 23</vt:lpstr>
      <vt:lpstr>Slide 24</vt:lpstr>
      <vt:lpstr>Slide 25</vt:lpstr>
      <vt:lpstr>Zanimljivosti</vt:lpstr>
      <vt:lpstr>           Bengalski tigar</vt:lpstr>
      <vt:lpstr>   Poznate znamenitosti u Indiji</vt:lpstr>
      <vt:lpstr>Slide 29</vt:lpstr>
      <vt:lpstr>Humujunova grobnica</vt:lpstr>
      <vt:lpstr>     Bahai hram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INDIJA</dc:title>
  <dc:creator>Korisnik</dc:creator>
  <cp:lastModifiedBy>Petra Vuković</cp:lastModifiedBy>
  <cp:revision>60</cp:revision>
  <dcterms:created xsi:type="dcterms:W3CDTF">2014-11-01T13:11:33Z</dcterms:created>
  <dcterms:modified xsi:type="dcterms:W3CDTF">2014-11-28T17:30:36Z</dcterms:modified>
</cp:coreProperties>
</file>