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32"/>
  </p:notesMasterIdLst>
  <p:sldIdLst>
    <p:sldId id="256" r:id="rId2"/>
    <p:sldId id="259" r:id="rId3"/>
    <p:sldId id="272" r:id="rId4"/>
    <p:sldId id="257" r:id="rId5"/>
    <p:sldId id="258" r:id="rId6"/>
    <p:sldId id="260" r:id="rId7"/>
    <p:sldId id="261" r:id="rId8"/>
    <p:sldId id="274" r:id="rId9"/>
    <p:sldId id="284" r:id="rId10"/>
    <p:sldId id="275" r:id="rId11"/>
    <p:sldId id="276" r:id="rId12"/>
    <p:sldId id="277" r:id="rId13"/>
    <p:sldId id="278" r:id="rId14"/>
    <p:sldId id="279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80" r:id="rId26"/>
    <p:sldId id="281" r:id="rId27"/>
    <p:sldId id="282" r:id="rId28"/>
    <p:sldId id="283" r:id="rId29"/>
    <p:sldId id="285" r:id="rId30"/>
    <p:sldId id="286" r:id="rId31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1" autoAdjust="0"/>
    <p:restoredTop sz="94660"/>
  </p:normalViewPr>
  <p:slideViewPr>
    <p:cSldViewPr>
      <p:cViewPr varScale="1">
        <p:scale>
          <a:sx n="103" d="100"/>
          <a:sy n="103" d="100"/>
        </p:scale>
        <p:origin x="-2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E5F7A-EB3C-46E2-8C19-A6A9DAA65EE1}" type="datetimeFigureOut">
              <a:rPr lang="hr-HR" smtClean="0"/>
              <a:t>2.12.2014.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45FFB-46CF-48AC-9291-02A679FBF8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2425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45FFB-46CF-48AC-9291-02A679FBF854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343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45FFB-46CF-48AC-9291-02A679FBF854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826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385CCFE-88C1-496D-8495-B790E77546AC}" type="datetimeFigureOut">
              <a:rPr lang="hr-HR" smtClean="0"/>
              <a:t>2.12.2014.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1EAA959A-B5A9-4DB6-BCED-08A65219DB31}" type="slidenum">
              <a:rPr lang="hr-HR" smtClean="0"/>
              <a:t>‹#›</a:t>
            </a:fld>
            <a:endParaRPr lang="hr-HR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CCFE-88C1-496D-8495-B790E77546AC}" type="datetimeFigureOut">
              <a:rPr lang="hr-HR" smtClean="0"/>
              <a:t>2.12.2014.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959A-B5A9-4DB6-BCED-08A65219DB3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CCFE-88C1-496D-8495-B790E77546AC}" type="datetimeFigureOut">
              <a:rPr lang="hr-HR" smtClean="0"/>
              <a:t>2.12.2014.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959A-B5A9-4DB6-BCED-08A65219DB3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CCFE-88C1-496D-8495-B790E77546AC}" type="datetimeFigureOut">
              <a:rPr lang="hr-HR" smtClean="0"/>
              <a:t>2.12.2014.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959A-B5A9-4DB6-BCED-08A65219DB31}" type="slidenum">
              <a:rPr lang="hr-HR" smtClean="0"/>
              <a:t>‹#›</a:t>
            </a:fld>
            <a:endParaRPr lang="hr-HR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385CCFE-88C1-496D-8495-B790E77546AC}" type="datetimeFigureOut">
              <a:rPr lang="hr-HR" smtClean="0"/>
              <a:t>2.12.2014.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959A-B5A9-4DB6-BCED-08A65219DB31}" type="slidenum">
              <a:rPr lang="hr-HR" smtClean="0"/>
              <a:t>‹#›</a:t>
            </a:fld>
            <a:endParaRPr lang="hr-HR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CCFE-88C1-496D-8495-B790E77546AC}" type="datetimeFigureOut">
              <a:rPr lang="hr-HR" smtClean="0"/>
              <a:t>2.12.2014.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959A-B5A9-4DB6-BCED-08A65219DB31}" type="slidenum">
              <a:rPr lang="hr-HR" smtClean="0"/>
              <a:t>‹#›</a:t>
            </a:fld>
            <a:endParaRPr lang="hr-HR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CCFE-88C1-496D-8495-B790E77546AC}" type="datetimeFigureOut">
              <a:rPr lang="hr-HR" smtClean="0"/>
              <a:t>2.12.2014.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959A-B5A9-4DB6-BCED-08A65219DB31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385CCFE-88C1-496D-8495-B790E77546AC}" type="datetimeFigureOut">
              <a:rPr lang="hr-HR" smtClean="0"/>
              <a:t>2.12.2014.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959A-B5A9-4DB6-BCED-08A65219DB31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CCFE-88C1-496D-8495-B790E77546AC}" type="datetimeFigureOut">
              <a:rPr lang="hr-HR" smtClean="0"/>
              <a:t>2.12.2014.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959A-B5A9-4DB6-BCED-08A65219DB3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385CCFE-88C1-496D-8495-B790E77546AC}" type="datetimeFigureOut">
              <a:rPr lang="hr-HR" smtClean="0"/>
              <a:t>2.12.2014.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959A-B5A9-4DB6-BCED-08A65219DB31}" type="slidenum">
              <a:rPr lang="hr-HR" smtClean="0"/>
              <a:t>‹#›</a:t>
            </a:fld>
            <a:endParaRPr lang="hr-HR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385CCFE-88C1-496D-8495-B790E77546AC}" type="datetimeFigureOut">
              <a:rPr lang="hr-HR" smtClean="0"/>
              <a:t>2.12.2014.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959A-B5A9-4DB6-BCED-08A65219DB31}" type="slidenum">
              <a:rPr lang="hr-HR" smtClean="0"/>
              <a:t>‹#›</a:t>
            </a:fld>
            <a:endParaRPr lang="hr-HR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8385CCFE-88C1-496D-8495-B790E77546AC}" type="datetimeFigureOut">
              <a:rPr lang="hr-HR" smtClean="0"/>
              <a:t>2.12.2014.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1EAA959A-B5A9-4DB6-BCED-08A65219DB31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36096" y="4797152"/>
            <a:ext cx="3608472" cy="1581150"/>
          </a:xfrm>
        </p:spPr>
        <p:txBody>
          <a:bodyPr>
            <a:normAutofit/>
          </a:bodyPr>
          <a:lstStyle/>
          <a:p>
            <a:pPr algn="ctr"/>
            <a:r>
              <a:rPr lang="hr-HR" sz="2000" b="1" dirty="0" smtClean="0"/>
              <a:t>UČENICA:</a:t>
            </a:r>
          </a:p>
          <a:p>
            <a:pPr algn="ctr"/>
            <a:r>
              <a:rPr lang="hr-HR" sz="1600" dirty="0" smtClean="0"/>
              <a:t>MARIJA KARNINČIĆ </a:t>
            </a:r>
          </a:p>
          <a:p>
            <a:pPr algn="ctr"/>
            <a:r>
              <a:rPr lang="hr-HR" sz="1600" dirty="0" smtClean="0"/>
              <a:t>6. RAZRED </a:t>
            </a:r>
          </a:p>
          <a:p>
            <a:pPr algn="ctr"/>
            <a:r>
              <a:rPr lang="hr-HR" sz="1600" dirty="0" smtClean="0"/>
              <a:t>OŠ BOL</a:t>
            </a:r>
            <a:endParaRPr lang="hr-HR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0867" y="836712"/>
            <a:ext cx="5552688" cy="2304256"/>
          </a:xfrm>
        </p:spPr>
        <p:txBody>
          <a:bodyPr>
            <a:normAutofit/>
          </a:bodyPr>
          <a:lstStyle/>
          <a:p>
            <a:r>
              <a:rPr lang="hr-HR" sz="3600" dirty="0" smtClean="0"/>
              <a:t>         </a:t>
            </a:r>
            <a:r>
              <a:rPr lang="hr-HR" sz="11100" b="1" i="1" dirty="0" smtClean="0">
                <a:solidFill>
                  <a:schemeClr val="accent2">
                    <a:lumMod val="75000"/>
                  </a:schemeClr>
                </a:solidFill>
              </a:rPr>
              <a:t>KINA</a:t>
            </a:r>
            <a:endParaRPr lang="hr-HR" sz="111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28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753508" cy="3168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Rounded Rectangle 3"/>
          <p:cNvSpPr/>
          <p:nvPr/>
        </p:nvSpPr>
        <p:spPr>
          <a:xfrm>
            <a:off x="6228184" y="980728"/>
            <a:ext cx="2088232" cy="720080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GUANGZHOU</a:t>
            </a:r>
            <a:endParaRPr lang="hr-H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871" y="3412750"/>
            <a:ext cx="5649142" cy="32929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282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672408" cy="3220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417">
            <a:off x="3335051" y="3316095"/>
            <a:ext cx="5638934" cy="31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580112" y="1416450"/>
            <a:ext cx="2304256" cy="648072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SHANGHAI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1738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768089" cy="27048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4" name="Rounded Rectangle 3"/>
          <p:cNvSpPr/>
          <p:nvPr/>
        </p:nvSpPr>
        <p:spPr>
          <a:xfrm>
            <a:off x="4572000" y="764704"/>
            <a:ext cx="2232248" cy="720080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BEIJING</a:t>
            </a:r>
            <a:endParaRPr lang="hr-H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56992"/>
            <a:ext cx="7043182" cy="32398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43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8"/>
            <a:ext cx="5583976" cy="3496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28184" y="1268760"/>
            <a:ext cx="2160240" cy="648072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SHENZHEN</a:t>
            </a:r>
            <a:endParaRPr lang="hr-H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540191" cy="34231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1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0" y="116632"/>
            <a:ext cx="4759515" cy="349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979712" y="4293096"/>
            <a:ext cx="2088232" cy="720080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TIANJIN</a:t>
            </a:r>
            <a:endParaRPr lang="hr-HR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66590"/>
            <a:ext cx="32385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95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48680" y="201959"/>
            <a:ext cx="8591550" cy="1066801"/>
          </a:xfrm>
        </p:spPr>
        <p:txBody>
          <a:bodyPr/>
          <a:lstStyle/>
          <a:p>
            <a:r>
              <a:rPr lang="hr-HR" dirty="0" smtClean="0"/>
              <a:t>                           </a:t>
            </a:r>
            <a:r>
              <a:rPr lang="hr-HR" sz="4000" b="1" dirty="0" smtClean="0"/>
              <a:t>GOSPODARSTVO</a:t>
            </a:r>
            <a:endParaRPr lang="hr-H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 smtClean="0"/>
              <a:t> </a:t>
            </a:r>
            <a:r>
              <a:rPr lang="hr-HR" dirty="0"/>
              <a:t>Poljoprivreda u Kini predstavlja važan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ekonomski </a:t>
            </a:r>
            <a:r>
              <a:rPr lang="hr-HR" dirty="0"/>
              <a:t>sektor </a:t>
            </a:r>
            <a:r>
              <a:rPr lang="hr-HR" dirty="0"/>
              <a:t>-</a:t>
            </a:r>
            <a:r>
              <a:rPr lang="hr-HR" dirty="0" smtClean="0"/>
              <a:t>zaposleno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preko </a:t>
            </a:r>
            <a:r>
              <a:rPr lang="hr-HR" dirty="0"/>
              <a:t>300,000.000 </a:t>
            </a:r>
            <a:r>
              <a:rPr lang="hr-HR" dirty="0" smtClean="0"/>
              <a:t>poljoprivrednika </a:t>
            </a:r>
            <a:endParaRPr lang="hr-HR" dirty="0" smtClean="0"/>
          </a:p>
          <a:p>
            <a:pPr marL="342900" indent="-342900"/>
            <a:r>
              <a:rPr lang="hr-HR" dirty="0" smtClean="0"/>
              <a:t>Kina </a:t>
            </a:r>
            <a:r>
              <a:rPr lang="hr-HR" dirty="0"/>
              <a:t>je prva zemlja po </a:t>
            </a:r>
            <a:r>
              <a:rPr lang="hr-HR" dirty="0" smtClean="0"/>
              <a:t>poljorpivredna</a:t>
            </a:r>
            <a:endParaRPr lang="hr-HR" dirty="0"/>
          </a:p>
          <a:p>
            <a:pPr marL="0" indent="0">
              <a:buNone/>
            </a:pPr>
            <a:r>
              <a:rPr lang="hr-HR" dirty="0" smtClean="0"/>
              <a:t>proizvodnji </a:t>
            </a:r>
            <a:r>
              <a:rPr lang="hr-HR" dirty="0"/>
              <a:t>u svijetu, pri čemu </a:t>
            </a:r>
            <a:r>
              <a:rPr lang="hr-HR" dirty="0" smtClean="0"/>
              <a:t>su</a:t>
            </a:r>
          </a:p>
          <a:p>
            <a:pPr marL="0" indent="0">
              <a:buNone/>
            </a:pPr>
            <a:r>
              <a:rPr lang="hr-HR" dirty="0" smtClean="0"/>
              <a:t> najvažniji proizvodi: riža, pšenica,</a:t>
            </a:r>
          </a:p>
          <a:p>
            <a:pPr marL="0" indent="0">
              <a:buNone/>
            </a:pPr>
            <a:r>
              <a:rPr lang="hr-HR" dirty="0" smtClean="0"/>
              <a:t> krumpir</a:t>
            </a:r>
            <a:r>
              <a:rPr lang="hr-HR" dirty="0"/>
              <a:t>, sirak, kikiriki, čaj, proso, ječam, pamuk, </a:t>
            </a:r>
            <a:r>
              <a:rPr lang="hr-HR" dirty="0" smtClean="0"/>
              <a:t>lan...</a:t>
            </a:r>
            <a:endParaRPr lang="hr-HR" dirty="0"/>
          </a:p>
        </p:txBody>
      </p:sp>
      <p:pic>
        <p:nvPicPr>
          <p:cNvPr id="1026" name="Picture 2" descr="http://matrixworldhr.files.wordpress.com/2011/11/1polja-ric5b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21" y="1604223"/>
            <a:ext cx="3140980" cy="2025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oslovni.hr/media/cache/47/de/47de86db67403f51d09c73459d17d3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7179">
            <a:off x="496637" y="4251800"/>
            <a:ext cx="3823375" cy="234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4336" y="5084507"/>
            <a:ext cx="2103303" cy="653663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ČAJ</a:t>
            </a:r>
            <a:endParaRPr lang="hr-HR" dirty="0"/>
          </a:p>
        </p:txBody>
      </p:sp>
      <p:sp>
        <p:nvSpPr>
          <p:cNvPr id="6" name="Rounded Rectangle 5"/>
          <p:cNvSpPr/>
          <p:nvPr/>
        </p:nvSpPr>
        <p:spPr>
          <a:xfrm>
            <a:off x="6012160" y="663694"/>
            <a:ext cx="2103302" cy="653663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POLJA RIŽE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48561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692696"/>
            <a:ext cx="3647703" cy="602705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9" y="260648"/>
            <a:ext cx="4853007" cy="2487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724128" y="548680"/>
            <a:ext cx="1872208" cy="504056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PAMUK</a:t>
            </a:r>
            <a:endParaRPr lang="hr-HR" dirty="0"/>
          </a:p>
        </p:txBody>
      </p:sp>
      <p:pic>
        <p:nvPicPr>
          <p:cNvPr id="2052" name="Picture 4" descr="http://www.agroklub.com/upload/slike/arachis-hypogea-biljka-kikiri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77894"/>
            <a:ext cx="4386064" cy="424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835696" y="4725144"/>
            <a:ext cx="1872208" cy="504056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KIKIRIKI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457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24847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475656" y="4067085"/>
            <a:ext cx="1656184" cy="504056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LAN</a:t>
            </a:r>
            <a:endParaRPr lang="hr-H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3796513" cy="451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796136" y="1124744"/>
            <a:ext cx="1800200" cy="576064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PROSO</a:t>
            </a:r>
          </a:p>
        </p:txBody>
      </p:sp>
    </p:spTree>
    <p:extLst>
      <p:ext uri="{BB962C8B-B14F-4D97-AF65-F5344CB8AC3E}">
        <p14:creationId xmlns:p14="http://schemas.microsoft.com/office/powerpoint/2010/main" val="5987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3972873" cy="529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220882" y="836712"/>
            <a:ext cx="1944216" cy="576064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SIRAK</a:t>
            </a:r>
            <a:endParaRPr lang="hr-H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32856"/>
            <a:ext cx="2942705" cy="269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588224" y="5229200"/>
            <a:ext cx="1944216" cy="576064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JEČAM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686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5536" y="476672"/>
            <a:ext cx="8595360" cy="4937760"/>
          </a:xfrm>
          <a:noFill/>
        </p:spPr>
        <p:txBody>
          <a:bodyPr/>
          <a:lstStyle/>
          <a:p>
            <a:r>
              <a:rPr lang="hr-HR" dirty="0" smtClean="0"/>
              <a:t> Kina ima velika ležišta ugljena,željezne rude,te nafe i zemnog plina</a:t>
            </a:r>
            <a:r>
              <a:rPr lang="hr-HR" dirty="0" smtClean="0"/>
              <a:t>.</a:t>
            </a:r>
          </a:p>
          <a:p>
            <a:r>
              <a:rPr lang="hr-HR" dirty="0" smtClean="0"/>
              <a:t>Obilje </a:t>
            </a:r>
            <a:r>
              <a:rPr lang="hr-HR" dirty="0" smtClean="0"/>
              <a:t>sirovine temelje su razvoja industrije</a:t>
            </a:r>
            <a:r>
              <a:rPr lang="hr-HR" dirty="0" smtClean="0"/>
              <a:t>.</a:t>
            </a:r>
          </a:p>
          <a:p>
            <a:r>
              <a:rPr lang="hr-HR" dirty="0" smtClean="0"/>
              <a:t>Rijeka </a:t>
            </a:r>
            <a:r>
              <a:rPr lang="hr-HR" dirty="0" smtClean="0"/>
              <a:t>Chang Jiang važna je za proizvodnju električne energije.Na njoj je izgrađena najveća hidroelektrana na svijetu</a:t>
            </a:r>
            <a:r>
              <a:rPr lang="hr-HR" dirty="0" smtClean="0"/>
              <a:t>.</a:t>
            </a:r>
          </a:p>
          <a:p>
            <a:r>
              <a:rPr lang="hr-HR" dirty="0" smtClean="0"/>
              <a:t>Proizvodi </a:t>
            </a:r>
            <a:r>
              <a:rPr lang="hr-HR" dirty="0" smtClean="0"/>
              <a:t>tekstilne</a:t>
            </a:r>
            <a:r>
              <a:rPr lang="hr-HR" dirty="0" smtClean="0"/>
              <a:t>, prehrambene</a:t>
            </a:r>
            <a:r>
              <a:rPr lang="hr-HR" dirty="0" smtClean="0"/>
              <a:t>, petrokemijske i elektroničke industrije uz čelik najvažniji su u kineskom </a:t>
            </a:r>
            <a:r>
              <a:rPr lang="hr-HR" dirty="0" smtClean="0"/>
              <a:t>izvozu</a:t>
            </a:r>
          </a:p>
          <a:p>
            <a:r>
              <a:rPr lang="hr-HR" dirty="0" smtClean="0"/>
              <a:t>Zbog </a:t>
            </a:r>
            <a:r>
              <a:rPr lang="hr-HR" dirty="0" smtClean="0"/>
              <a:t>jeftine radne snage mnoge strane tvrtke imaju u Kini svoje tvornice.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396" y="3140968"/>
            <a:ext cx="4953014" cy="320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115616" y="3933056"/>
            <a:ext cx="2304256" cy="2016224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GRADNJA NAJVEĆE HIDROELEKTRANE NA SVIJETU</a:t>
            </a:r>
          </a:p>
          <a:p>
            <a:pPr algn="ctr"/>
            <a:r>
              <a:rPr lang="hr-HR" dirty="0" smtClean="0"/>
              <a:t>-TRI KLANCA NA RIJECI CHANG JIANG</a:t>
            </a:r>
            <a:endParaRPr lang="hr-HR" b="1" dirty="0" smtClean="0"/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408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91550" cy="1066801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                      </a:t>
            </a:r>
            <a:r>
              <a:rPr lang="hr-HR" sz="9600" b="1" dirty="0" smtClean="0"/>
              <a:t>SADRŽAJ</a:t>
            </a:r>
            <a:endParaRPr lang="hr-HR" sz="9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1268760"/>
            <a:ext cx="8546152" cy="4967448"/>
          </a:xfrm>
        </p:spPr>
        <p:txBody>
          <a:bodyPr/>
          <a:lstStyle/>
          <a:p>
            <a:r>
              <a:rPr lang="hr-HR" sz="2800" dirty="0" smtClean="0"/>
              <a:t> UVOD</a:t>
            </a:r>
          </a:p>
          <a:p>
            <a:r>
              <a:rPr lang="hr-HR" sz="2800" dirty="0"/>
              <a:t> </a:t>
            </a:r>
            <a:r>
              <a:rPr lang="hr-HR" sz="2800" dirty="0" smtClean="0"/>
              <a:t>GEOGRAFSKA OBILJEŽJA KINE</a:t>
            </a:r>
          </a:p>
          <a:p>
            <a:r>
              <a:rPr lang="hr-HR" dirty="0" smtClean="0"/>
              <a:t> </a:t>
            </a:r>
            <a:r>
              <a:rPr lang="hr-HR" sz="2800" dirty="0" smtClean="0"/>
              <a:t>PRIRODNA OBILJEŽJA KINE</a:t>
            </a:r>
          </a:p>
          <a:p>
            <a:r>
              <a:rPr lang="hr-HR" sz="2800" dirty="0" smtClean="0"/>
              <a:t> STANOVNIŠTVO</a:t>
            </a:r>
          </a:p>
          <a:p>
            <a:r>
              <a:rPr lang="hr-HR" sz="2800" dirty="0" smtClean="0"/>
              <a:t> GOSPODARSTVO</a:t>
            </a:r>
          </a:p>
          <a:p>
            <a:r>
              <a:rPr lang="hr-HR" sz="2800" dirty="0" smtClean="0"/>
              <a:t>IZUMI KINEZA </a:t>
            </a:r>
          </a:p>
          <a:p>
            <a:r>
              <a:rPr lang="hr-HR" sz="2800" dirty="0" smtClean="0"/>
              <a:t> ZANIMLJIVOSTI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2936"/>
            <a:ext cx="3937620" cy="313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64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      </a:t>
            </a:r>
            <a:r>
              <a:rPr lang="hr-HR" sz="4000" b="1" dirty="0" smtClean="0"/>
              <a:t>KINESKA  KULTURA I  IZUMI</a:t>
            </a:r>
            <a:endParaRPr lang="hr-H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/>
              <a:t>Kineska </a:t>
            </a:r>
            <a:r>
              <a:rPr lang="hr-HR" dirty="0" smtClean="0"/>
              <a:t>kultura </a:t>
            </a:r>
            <a:r>
              <a:rPr lang="hr-HR" dirty="0"/>
              <a:t>jedna je od najdugovječnijih kultura na svijetu; javila se u dinastiji Shang </a:t>
            </a:r>
            <a:r>
              <a:rPr lang="hr-HR" dirty="0" smtClean="0"/>
              <a:t> </a:t>
            </a:r>
            <a:r>
              <a:rPr lang="hr-HR" dirty="0"/>
              <a:t>i uz očuvanje snažne tradicije očuvala se do danas</a:t>
            </a:r>
            <a:r>
              <a:rPr lang="hr-HR" dirty="0" smtClean="0"/>
              <a:t>.</a:t>
            </a:r>
            <a:r>
              <a:rPr lang="hr-HR" dirty="0"/>
              <a:t> </a:t>
            </a:r>
            <a:endParaRPr lang="hr-HR" dirty="0" smtClean="0"/>
          </a:p>
          <a:p>
            <a:r>
              <a:rPr lang="hr-HR" dirty="0" smtClean="0"/>
              <a:t>Kaligrafiju (umijetnost lijepog pisanja), </a:t>
            </a:r>
            <a:r>
              <a:rPr lang="hr-HR" dirty="0"/>
              <a:t>poeziju i </a:t>
            </a:r>
            <a:r>
              <a:rPr lang="hr-HR" dirty="0" smtClean="0"/>
              <a:t>slikarstvo </a:t>
            </a:r>
            <a:r>
              <a:rPr lang="hr-HR" dirty="0"/>
              <a:t>Kinezi nazivaju "trima savršenstvima</a:t>
            </a:r>
            <a:r>
              <a:rPr lang="hr-HR" dirty="0" smtClean="0"/>
              <a:t>".</a:t>
            </a:r>
            <a:r>
              <a:rPr lang="hr-HR" dirty="0"/>
              <a:t> Kaligrafi su mjesecima vježbali poteze kistom za samo jedno ili dva </a:t>
            </a:r>
            <a:r>
              <a:rPr lang="hr-HR" dirty="0" smtClean="0"/>
              <a:t>slova.</a:t>
            </a:r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987">
            <a:off x="4369967" y="3719438"/>
            <a:ext cx="4230136" cy="275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11560" y="3898325"/>
            <a:ext cx="2232248" cy="648072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KINESKA KALIGRAFIJA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0792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smtClean="0"/>
              <a:t>                      KOMPAS</a:t>
            </a:r>
            <a:endParaRPr lang="hr-H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vi-VN" dirty="0"/>
              <a:t>Prvi kompas napravljen je u </a:t>
            </a:r>
            <a:r>
              <a:rPr lang="vi-VN" dirty="0" smtClean="0"/>
              <a:t>vr</a:t>
            </a:r>
            <a:r>
              <a:rPr lang="hr-HR" dirty="0" smtClean="0"/>
              <a:t>ijeme</a:t>
            </a:r>
            <a:r>
              <a:rPr lang="vi-VN" dirty="0" smtClean="0"/>
              <a:t> </a:t>
            </a:r>
            <a:r>
              <a:rPr lang="hr-HR" dirty="0"/>
              <a:t>d</a:t>
            </a:r>
            <a:r>
              <a:rPr lang="vi-VN" dirty="0" smtClean="0"/>
              <a:t>inastije Han</a:t>
            </a:r>
            <a:endParaRPr lang="hr-HR" dirty="0" smtClean="0"/>
          </a:p>
          <a:p>
            <a:r>
              <a:rPr lang="vi-VN" b="1" dirty="0"/>
              <a:t>Kompas</a:t>
            </a:r>
            <a:r>
              <a:rPr lang="vi-VN" dirty="0"/>
              <a:t> je instrument koji reagira na magnetizam </a:t>
            </a:r>
            <a:r>
              <a:rPr lang="vi-VN" dirty="0" smtClean="0"/>
              <a:t>Zemlje</a:t>
            </a:r>
            <a:endParaRPr lang="hr-HR" dirty="0" smtClean="0"/>
          </a:p>
          <a:p>
            <a:r>
              <a:rPr lang="vi-VN" dirty="0" smtClean="0"/>
              <a:t>Služi </a:t>
            </a:r>
            <a:r>
              <a:rPr lang="vi-VN" dirty="0"/>
              <a:t>za određivanje strana </a:t>
            </a:r>
            <a:r>
              <a:rPr lang="vi-VN" dirty="0" smtClean="0"/>
              <a:t>svijeta</a:t>
            </a:r>
            <a:endParaRPr lang="hr-HR" dirty="0" smtClean="0"/>
          </a:p>
          <a:p>
            <a:r>
              <a:rPr lang="vi-VN" dirty="0" smtClean="0"/>
              <a:t>Pokretna </a:t>
            </a:r>
            <a:r>
              <a:rPr lang="vi-VN" dirty="0"/>
              <a:t>magnetna igla uvijek se okreće prema </a:t>
            </a:r>
            <a:r>
              <a:rPr lang="vi-VN" dirty="0" smtClean="0"/>
              <a:t>sjeveru</a:t>
            </a:r>
            <a:endParaRPr lang="hr-H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56591"/>
            <a:ext cx="5002527" cy="300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73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>                               BARUT</a:t>
            </a:r>
            <a:endParaRPr lang="hr-H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1520" y="1298448"/>
            <a:ext cx="8618160" cy="2274568"/>
          </a:xfrm>
        </p:spPr>
        <p:txBody>
          <a:bodyPr/>
          <a:lstStyle/>
          <a:p>
            <a:pPr marL="342900" indent="-342900"/>
            <a:r>
              <a:rPr lang="hr-HR" dirty="0" smtClean="0"/>
              <a:t>Barut je prvi put  korišten za vatromete</a:t>
            </a:r>
          </a:p>
          <a:p>
            <a:pPr marL="0" indent="0">
              <a:buNone/>
            </a:pPr>
            <a:r>
              <a:rPr lang="hr-HR" dirty="0" smtClean="0"/>
              <a:t> da </a:t>
            </a:r>
            <a:r>
              <a:rPr lang="hr-HR" dirty="0"/>
              <a:t>bi se </a:t>
            </a:r>
            <a:r>
              <a:rPr lang="hr-HR" dirty="0" smtClean="0"/>
              <a:t>otjerali </a:t>
            </a:r>
            <a:r>
              <a:rPr lang="hr-HR" dirty="0"/>
              <a:t>zli </a:t>
            </a:r>
            <a:r>
              <a:rPr lang="hr-HR" dirty="0" smtClean="0"/>
              <a:t>duhove</a:t>
            </a:r>
          </a:p>
          <a:p>
            <a:pPr marL="342900" indent="-342900"/>
            <a:r>
              <a:rPr lang="hr-HR" dirty="0"/>
              <a:t>Smatra se prvim eksplozivom i prvom pirotehničkom </a:t>
            </a:r>
            <a:r>
              <a:rPr lang="hr-HR" dirty="0" smtClean="0"/>
              <a:t>mješavinom</a:t>
            </a:r>
          </a:p>
          <a:p>
            <a:pPr marL="342900" indent="-342900"/>
            <a:r>
              <a:rPr lang="hr-HR" dirty="0"/>
              <a:t>Izmislili su ga kineski alkemičari u 9. stoljeću, iako se pretpostavlja da je već znan od prije, od 160. - 122. pr. Kr.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89040"/>
            <a:ext cx="3387585" cy="254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pics.livejournal.com/runolist/pic/0000d3c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04200"/>
            <a:ext cx="3240360" cy="252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2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807574" cy="1368152"/>
          </a:xfrm>
        </p:spPr>
        <p:txBody>
          <a:bodyPr/>
          <a:lstStyle/>
          <a:p>
            <a:r>
              <a:rPr lang="hr-HR" dirty="0" smtClean="0"/>
              <a:t>PORCULAN                                 </a:t>
            </a:r>
            <a:br>
              <a:rPr lang="hr-HR" dirty="0" smtClean="0"/>
            </a:br>
            <a:r>
              <a:rPr lang="hr-HR" dirty="0"/>
              <a:t> </a:t>
            </a:r>
            <a:r>
              <a:rPr lang="hr-HR" dirty="0" smtClean="0"/>
              <a:t>                                                        SVILA</a:t>
            </a:r>
            <a:endParaRPr lang="hr-H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724925" cy="3543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04864"/>
            <a:ext cx="3145532" cy="314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1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ČAJ                                                 </a:t>
            </a:r>
            <a:br>
              <a:rPr lang="hr-HR" dirty="0" smtClean="0"/>
            </a:br>
            <a:r>
              <a:rPr lang="hr-HR" dirty="0"/>
              <a:t> </a:t>
            </a:r>
            <a:r>
              <a:rPr lang="hr-HR" dirty="0" smtClean="0"/>
              <a:t>                                                         PAPIR</a:t>
            </a:r>
            <a:endParaRPr lang="hr-HR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286250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586">
            <a:off x="4698326" y="1516127"/>
            <a:ext cx="4120668" cy="455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91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184176"/>
          </a:xfrm>
        </p:spPr>
        <p:txBody>
          <a:bodyPr>
            <a:normAutofit/>
          </a:bodyPr>
          <a:lstStyle/>
          <a:p>
            <a:r>
              <a:rPr lang="hr-HR" sz="5000" dirty="0" smtClean="0"/>
              <a:t>           </a:t>
            </a:r>
            <a:r>
              <a:rPr lang="hr-HR" sz="6000" b="1" dirty="0" smtClean="0"/>
              <a:t>ZANIMLJIVOSTI</a:t>
            </a:r>
            <a:endParaRPr lang="hr-HR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980728"/>
            <a:ext cx="8595360" cy="5255480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                                          </a:t>
            </a:r>
          </a:p>
          <a:p>
            <a:pPr marL="0" indent="0">
              <a:buNone/>
            </a:pPr>
            <a:r>
              <a:rPr lang="hr-HR" sz="4000" dirty="0" smtClean="0"/>
              <a:t>                           PANDA</a:t>
            </a:r>
          </a:p>
          <a:p>
            <a:pPr marL="457200" indent="-457200"/>
            <a:r>
              <a:rPr lang="hr-HR" sz="2800" dirty="0" smtClean="0"/>
              <a:t> Diljem svijeta medvjed panda je simbol </a:t>
            </a:r>
            <a:r>
              <a:rPr lang="hr-HR" sz="2800" dirty="0" smtClean="0"/>
              <a:t>Kine</a:t>
            </a:r>
            <a:endParaRPr lang="hr-HR" sz="2800" dirty="0" smtClean="0"/>
          </a:p>
          <a:p>
            <a:pPr marL="457200" indent="-457200"/>
            <a:r>
              <a:rPr lang="hr-HR" sz="2800" dirty="0" smtClean="0"/>
              <a:t> Hrani se bambusom i teži oko 100 kg. </a:t>
            </a:r>
          </a:p>
          <a:p>
            <a:pPr marL="457200" indent="-457200"/>
            <a:r>
              <a:rPr lang="hr-HR" sz="2800" dirty="0" smtClean="0"/>
              <a:t> Panda  živi u </a:t>
            </a:r>
            <a:r>
              <a:rPr lang="hr-HR" sz="2800" dirty="0" smtClean="0"/>
              <a:t>rubnimdijelovima Tibeta</a:t>
            </a:r>
            <a:endParaRPr lang="hr-HR" sz="28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97019"/>
            <a:ext cx="4220449" cy="281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360opps.com/wp-content/uploads/2014/05/Google-Panda-4.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80187"/>
            <a:ext cx="2830463" cy="283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0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4000" dirty="0" smtClean="0"/>
              <a:t>                   KINESKO  PISMO</a:t>
            </a:r>
            <a:endParaRPr lang="hr-HR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/>
              <a:t> </a:t>
            </a:r>
            <a:r>
              <a:rPr lang="hr-HR" sz="2800" dirty="0" smtClean="0"/>
              <a:t>Kinesko je pismo </a:t>
            </a:r>
            <a:r>
              <a:rPr lang="hr-HR" sz="2800" dirty="0" smtClean="0"/>
              <a:t>znakovno</a:t>
            </a:r>
          </a:p>
          <a:p>
            <a:r>
              <a:rPr lang="hr-HR" sz="2800" dirty="0" smtClean="0"/>
              <a:t>Prosječan </a:t>
            </a:r>
            <a:r>
              <a:rPr lang="hr-HR" sz="2800" dirty="0" smtClean="0"/>
              <a:t>čovjek poznaje tri do pet tisuća znakova</a:t>
            </a:r>
            <a:r>
              <a:rPr lang="hr-HR" sz="2800" dirty="0" smtClean="0"/>
              <a:t>, školovani </a:t>
            </a:r>
            <a:r>
              <a:rPr lang="hr-HR" sz="2800" dirty="0" smtClean="0"/>
              <a:t>ljudi oko 8000 znakova,a vrhunski </a:t>
            </a:r>
            <a:r>
              <a:rPr lang="hr-HR" sz="2800" dirty="0" smtClean="0"/>
              <a:t>znanstvenici </a:t>
            </a:r>
            <a:r>
              <a:rPr lang="hr-HR" sz="2800" dirty="0" smtClean="0"/>
              <a:t>10000 znakova. </a:t>
            </a:r>
            <a:endParaRPr lang="hr-HR" sz="2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66" y="4542009"/>
            <a:ext cx="3154887" cy="214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14" y="3573016"/>
            <a:ext cx="5646256" cy="273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76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        </a:t>
            </a:r>
            <a:r>
              <a:rPr lang="hr-HR" sz="4000" dirty="0" smtClean="0"/>
              <a:t>KINESKI  ZID</a:t>
            </a:r>
            <a:endParaRPr lang="hr-H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 smtClean="0"/>
              <a:t> </a:t>
            </a:r>
            <a:r>
              <a:rPr lang="vi-VN" dirty="0"/>
              <a:t>Kineski zid je najveća građevina na svijetu - jedina građevina na Zemlji, za koju se pogrešno tvrdi da se vidi sa </a:t>
            </a:r>
            <a:r>
              <a:rPr lang="vi-VN" dirty="0" smtClean="0"/>
              <a:t>Mjeseca</a:t>
            </a:r>
            <a:r>
              <a:rPr lang="hr-HR" dirty="0" smtClean="0"/>
              <a:t>.</a:t>
            </a:r>
          </a:p>
          <a:p>
            <a:r>
              <a:rPr lang="hr-HR" b="1" dirty="0"/>
              <a:t>Proteže se od stepa srednje </a:t>
            </a:r>
            <a:r>
              <a:rPr lang="hr-HR" b="1" dirty="0" smtClean="0"/>
              <a:t>Azije </a:t>
            </a:r>
            <a:r>
              <a:rPr lang="hr-HR" b="1" dirty="0"/>
              <a:t>do Žutog mora, dužinom od 8.851,8 </a:t>
            </a:r>
            <a:r>
              <a:rPr lang="hr-HR" b="1" dirty="0" smtClean="0"/>
              <a:t>kilometara,visinom </a:t>
            </a:r>
            <a:r>
              <a:rPr lang="hr-HR" b="1" dirty="0"/>
              <a:t>od 10 do 16 metara, širinom od 8 metara</a:t>
            </a:r>
            <a:r>
              <a:rPr lang="hr-HR" b="1" dirty="0" smtClean="0"/>
              <a:t>, </a:t>
            </a:r>
            <a:r>
              <a:rPr lang="hr-HR" b="1" dirty="0"/>
              <a:t>predstavlja </a:t>
            </a:r>
            <a:r>
              <a:rPr lang="hr-HR" b="1" dirty="0" smtClean="0"/>
              <a:t>najduži </a:t>
            </a:r>
            <a:r>
              <a:rPr lang="hr-HR" b="1" dirty="0"/>
              <a:t>zid na svijetu, i najveći odbrambeni </a:t>
            </a:r>
            <a:r>
              <a:rPr lang="hr-HR" b="1" dirty="0" smtClean="0"/>
              <a:t>objekt</a:t>
            </a:r>
            <a:r>
              <a:rPr lang="hr-HR" dirty="0" smtClean="0"/>
              <a:t>.</a:t>
            </a:r>
            <a:endParaRPr lang="hr-HR" dirty="0" smtClean="0"/>
          </a:p>
          <a:p>
            <a:r>
              <a:rPr lang="hr-HR" dirty="0"/>
              <a:t> </a:t>
            </a:r>
            <a:r>
              <a:rPr lang="vi-VN" dirty="0"/>
              <a:t>Građen je od zemlje, kamena i </a:t>
            </a:r>
            <a:r>
              <a:rPr lang="vi-VN" dirty="0" smtClean="0"/>
              <a:t>cigl</a:t>
            </a:r>
            <a:r>
              <a:rPr lang="hr-HR" dirty="0" smtClean="0"/>
              <a:t>e</a:t>
            </a:r>
            <a:endParaRPr lang="hr-HR" dirty="0" smtClean="0"/>
          </a:p>
          <a:p>
            <a:r>
              <a:rPr lang="pl-PL" dirty="0" smtClean="0"/>
              <a:t> </a:t>
            </a:r>
            <a:r>
              <a:rPr lang="hr-HR" b="1" dirty="0"/>
              <a:t>Danas je Kineski zid najveća turistička atrakcija </a:t>
            </a:r>
            <a:r>
              <a:rPr lang="hr-HR" b="1" dirty="0" smtClean="0"/>
              <a:t>Kine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81128"/>
            <a:ext cx="3899925" cy="21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96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7625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43348"/>
            <a:ext cx="3936840" cy="254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51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Kečap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1122440"/>
          </a:xfrm>
        </p:spPr>
        <p:txBody>
          <a:bodyPr/>
          <a:lstStyle/>
          <a:p>
            <a:r>
              <a:rPr lang="hr-HR" b="1" dirty="0"/>
              <a:t>Kečap potiče iz </a:t>
            </a:r>
            <a:r>
              <a:rPr lang="hr-HR" b="1" dirty="0" smtClean="0"/>
              <a:t>Kine</a:t>
            </a:r>
          </a:p>
          <a:p>
            <a:r>
              <a:rPr lang="hr-HR" b="1" dirty="0" smtClean="0"/>
              <a:t>Prvobitno </a:t>
            </a:r>
            <a:r>
              <a:rPr lang="hr-HR" b="1" dirty="0"/>
              <a:t>je bio kiseli sos od ribe koja se zove ke-tsiap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3074" name="Picture 2" descr="http://www.covermagazin.com/slike/up/mx350_20091022103613_Ketch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novosti.rs/upload/images/2012/08/29/zp/KEC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4275458" cy="360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62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smtClean="0"/>
              <a:t>                            </a:t>
            </a:r>
            <a:r>
              <a:rPr lang="hr-HR" sz="6000" b="1" dirty="0" smtClean="0"/>
              <a:t>UVOD</a:t>
            </a:r>
            <a:endParaRPr lang="hr-HR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1520" y="1277653"/>
            <a:ext cx="8595360" cy="4937760"/>
          </a:xfrm>
        </p:spPr>
        <p:txBody>
          <a:bodyPr/>
          <a:lstStyle/>
          <a:p>
            <a:r>
              <a:rPr lang="hr-HR" dirty="0" smtClean="0"/>
              <a:t> Prva po broju stanovnika, a četvrta po površini</a:t>
            </a:r>
          </a:p>
          <a:p>
            <a:r>
              <a:rPr lang="hr-HR" dirty="0"/>
              <a:t> </a:t>
            </a:r>
            <a:r>
              <a:rPr lang="hr-HR" dirty="0" smtClean="0"/>
              <a:t>Kina danas postaje industrijska i vojna velesila modernog doba</a:t>
            </a:r>
          </a:p>
          <a:p>
            <a:r>
              <a:rPr lang="hr-HR" dirty="0"/>
              <a:t> </a:t>
            </a:r>
            <a:r>
              <a:rPr lang="hr-HR" dirty="0" smtClean="0"/>
              <a:t>Kinezi čine petinu svjetskog stanovništva na prostoru velikom gotovo kao cijela Europa.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464457"/>
            <a:ext cx="4217253" cy="281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64457"/>
            <a:ext cx="2521986" cy="274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94876" y="2810393"/>
            <a:ext cx="1656184" cy="504056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GRB KINE</a:t>
            </a:r>
            <a:endParaRPr lang="hr-HR" dirty="0"/>
          </a:p>
        </p:txBody>
      </p:sp>
      <p:sp>
        <p:nvSpPr>
          <p:cNvPr id="5" name="Rounded Rectangle 4"/>
          <p:cNvSpPr/>
          <p:nvPr/>
        </p:nvSpPr>
        <p:spPr>
          <a:xfrm>
            <a:off x="2699792" y="2990547"/>
            <a:ext cx="2160240" cy="582603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ZASTAVA KINE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441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548680"/>
            <a:ext cx="8595360" cy="2376264"/>
          </a:xfrm>
        </p:spPr>
        <p:txBody>
          <a:bodyPr/>
          <a:lstStyle/>
          <a:p>
            <a:r>
              <a:rPr lang="hr-HR" b="1" dirty="0"/>
              <a:t>Shi Huang-Ti </a:t>
            </a:r>
            <a:r>
              <a:rPr lang="hr-HR" dirty="0"/>
              <a:t>bio je prvi kineski car i utemeljitelj dinastije </a:t>
            </a:r>
            <a:r>
              <a:rPr lang="hr-HR" dirty="0" smtClean="0"/>
              <a:t>Qin</a:t>
            </a:r>
          </a:p>
          <a:p>
            <a:r>
              <a:rPr lang="hr-HR" dirty="0" smtClean="0"/>
              <a:t>Da </a:t>
            </a:r>
            <a:r>
              <a:rPr lang="hr-HR" dirty="0"/>
              <a:t>je bio europski vladar, danas bi najvjerojatnije bio smatran </a:t>
            </a:r>
            <a:r>
              <a:rPr lang="hr-HR" dirty="0" smtClean="0"/>
              <a:t>veličanstvenim</a:t>
            </a:r>
          </a:p>
          <a:p>
            <a:r>
              <a:rPr lang="hr-HR" dirty="0" smtClean="0"/>
              <a:t>Kinezi </a:t>
            </a:r>
            <a:r>
              <a:rPr lang="hr-HR" dirty="0"/>
              <a:t>su mu </a:t>
            </a:r>
            <a:r>
              <a:rPr lang="hr-HR" dirty="0" smtClean="0"/>
              <a:t>dodijelili </a:t>
            </a:r>
            <a:r>
              <a:rPr lang="hr-HR" dirty="0"/>
              <a:t>lošu reputaciju za njegovo vladanje</a:t>
            </a:r>
            <a:r>
              <a:rPr lang="hr-HR" dirty="0" smtClean="0"/>
              <a:t>, zbog njegovog </a:t>
            </a:r>
            <a:r>
              <a:rPr lang="hr-HR" dirty="0"/>
              <a:t>masovno oporezivanje radnika</a:t>
            </a:r>
            <a:r>
              <a:rPr lang="hr-HR" dirty="0" smtClean="0"/>
              <a:t>, ratova, oštrih zakona i spaljivanja knjiga</a:t>
            </a:r>
            <a:endParaRPr lang="hr-HR" dirty="0"/>
          </a:p>
        </p:txBody>
      </p:sp>
      <p:sp>
        <p:nvSpPr>
          <p:cNvPr id="4" name="AutoShape 2" descr="data:image/jpeg;base64,/9j/4AAQSkZJRgABAQAAAQABAAD/2wCEAAkGBxQSEhUUEhQUFRQVFxkUGBYYGBgYGBYXFxcXFxcXFxcYHCggGBolHBgVITEhJSkrLi4uFx8zODMsNygtLisBCgoKDg0OGxAQGywkICQsLDQsLCwsLCwsLCw0LCwsLCwsLCwsLCw0LCwsLCwsLCwsLCwsLCwsLCwsLCwsLCwsLP/AABEIAOYA2wMBIgACEQEDEQH/xAAcAAABBQEBAQAAAAAAAAAAAAABAAIEBQYDBwj/xABBEAEAAgAFAgMGAwYEBAUFAAABAhEAAxIhMQRBBSJRBhMyYXGBB0KRFFJiobHwI4LB0TNysvEVQ5KioyREU2OD/8QAGQEAAwEBAQAAAAAAAAAAAAAAAAEDAgQF/8QAKREAAgMAAQQBAwMFAAAAAAAAAAECAxESBCExQRMiUYEyoeEjcZHB0f/aAAwDAQACEQMRAD8A9XOcKsA5wcaAOH3jnh+EMcYdhuHRwAJw7AwcABwTCwTCAIYVYRg4AEYJhGFWAA4FYJhs5UW7BuvoeuAA4WG5OaTiSikoyLJDYjwicmHuAQMLCwsMYjCwqwsAAwMOwMADcLBwMADcLBw1wAR4mFgGDWGIdh2Ghh9YQxYIYAYdEwAEwcAMOrAAhw4wAw/CAAYNYVYIYAEYVYcYWAAYy/4ldXLL6DM0tM2GWv8ADOQSPuWffGpxn/b3w6Wf0GdCBqmBmRDlcuRND5oIfXAwXkg/hh1WvoYR/wDxylD7XqP+rGsrHmf4PeIl52R6hnR+YeWX9YOPTaxiv9Ju39Rz6jNjCMpyajEZSXtGJa/oYzvsf7VnXOdWX7sy0072yhIaXY0tjt9N8SPby/8Aw/qQLvKR+jRK/lV4xH4PZx77qIXuwjIPUFH/AKj9cOUsaFFamepmFgEfXBrGzIsDBwKwABMLBwMAAw1wXDXABGHfDsNMEwxDsPxzMOwhjxw4ccy8PMADjBHDBw4cADxw4www7AA4whwjCDCEEcVftH45l9Hk+8mMmTohAoZybaL4KFX0OFobUxhvxb6Cc+ljmwjr9zJ1wO+XMqUg7sai19e9YcVrwTeIz+d+LGZrCMciMbp1a2t62dcWbVO0e/3x1j+LU4SqXTZeZ3uGZKMtPZ0sZBbtWr/THlXUciVpumQUXfKXTt6f744mayijvaU1vdWCD3BdttuztijijKbNn1HtZlQ62HVdNkyyOWcJyCDJ/wCIRYNxJEnkKlTXY9A8P/FPpsxlqyepyyHKwihYtpGWrgO35j1x5BnZrOK6tmpRK2i1omFcl0v0avEGWpLEa1FEq52LEH5c3/XB8SXgPkbXc+jOr6jK6/pM06fNjmRzITy7ijUkTTId4yHsg48v/DbqHL8Ryxs1xnCvmll/eJjNezXj+b0edDNytTEkRnHjVl26suY1wNxV2eNlxq+igHjkTK3g5xmRezDMgZu3qeZ/73iNsc7lqZa8PZsLBMBxowDAwawnAMbgOC4WAQxw1w9w3DGR4mEGFDDsAhGDWFWHYQxEcPrAvBMACDBI4Jg4ACGHVhuHYQBDBwjDc3NIRZSQjEVXgDlcAip9qPH4dHla5Fq6YxurVDdrbk/X6p5P41+JfUapRjKGl2Y1GNc6i5E9WybnzxI9qfEjq+pnPNys3MyYrlwiSyYOkaJDPeJJtrnftwUXX5Mp5emHSe7v93TKtxHyO/B5apbXE/minn+0U+CbW4/8Mzefm5c2OqE+bU02m4Faao2+xQcYh5WT5mpab/eqO6C3twNevO2+2NN1Usr3WkyZQzJSpvL0xiPF+tbU81e3bDMzocpy8qGUxzJurWXaqjcYsbjESXBTvv3xSNylmolKtxK/KlVRmlSJHbSEz95+eopO/ptjlCFotrRbVtlST9La/wB8WHifhcsli70xAQ80b5jIl8Lt6pdU3ivjQ7Pqx7R3QQvaHBtxUX1x0VzUu68EpRa8jowVYWS2rgb9JH5nbmvXtj0D8HulczqtcwTJybj3RmhGr+ED3oUcR2rGEzCRA3EFqzh1Cdtke1dnnt7D+DXRkelzM3SEp5miwq4QLjv3pzJ74VqWGq20b/CcHAcQKAwHCwsMYHAwcDAA1w3DnDXABHi4JLAjg1hiCSw68Aw7CGG8EcDBDAA4cEcIwTAAhw/DcOwgDeM37ZdchDIhV5rcudoHpXdf6ONIY8+9rMuU+pmme5TGowoitERUv5sv0xO2XFGoLWSOn8NgHwx+0T58B/e2H/8AhORLdyofXTEX71t3xD8E6jNEhmThmwd4zCm1upFonoji6lGvT1ccLOvWVmf4BlPwko/8s3+krP5YovE/YiOYastgvNSNLfd1wE/WGLmftR0sZsHqIWXe+xW7fpXrizjIma4pI9brB3j3Hzb7N7+55T4h4TndNPTmGYaqAsdcbb02sJtW+XzFGw7ud6jIrVHmnmmNxPUTk9PTv6+0+Ly1ZU4pqK2ihIfTn548063Piycq9PaMmVl15Yzv4ht0ykWJLtz203teV2OedUZ+Oz/b+Cg6ODOVEb1NFnMgpL/Mum9/Q4vH0d7H+E/svSZWUlSrVPe/NJtF7ptG/wCHHmv4TeAwzeqzM3Miv7OBFSjWylpU7tF78XHHsmOmctOaMcBgYJgOJmwYGHYa4YAwsLAwABw3BXAwARouHGOcXDhwxHTBwy8OZYQx14Jhl4I4AOg4cYYOCOADpg1ht4cOAAmMH7V9f+zScycFhOccslGQIotzJUVtLe/TG71Ywuf1UpznIlIJL3ra9tjHPe0s0rUm9wZ1TKxRjJCVLvvuXT/Msxb9XIb1VVU3wnzO+KTIyLmFaq80mXOzZ+rW2JvUZmqyl+9LXzKTjHIdADK5Ynl9NJV93A6Lo4QnKcIRhKW0mJp1cfEFXxzV4ieB+H+6nmSWU9VUuqOYHznGVu7+lbGLaNFtzb/eb49Nv++NdvTM/grfGcw91Pa2nk7d+fkfzx574b4K52bWbfu43qBQkbbEvylkbrbZ2HG58eme7lxabf5nTW/1frxiD4D0Vs6i1WioostWmiMnvaxL7m+N1yxYvZmUdem59jeky8vIY5cdPmGVyZOty8t3V7R0H2+7f44dD0/u8uMe5uvrJ3k/dVx3x2JYsOdvXoMLCwsMQMDDsNcADXAw7AcMBmBhzgYAIcMFw2PfCjhsR0w7DMOwhirDjDcOwAOMOjhhh5gAcGHacNDDsICH411scjIzM2bRGP03don3kh98YaJJiRjtKVF+g8v1C3/TEj8ZOs09HHLNve5hbt8OWauO5q0YzXV+LSeny4Q/4kwiy5u6ED+K/wDbELoOTRWuWJmp6DOIRn5MwWt61XtXlYrxvz/PA94koIeXMvkR+BkKO47Inz+WMrldB+zxSR1AgapZWZLTN76SwiB5i/VN3iR4P1E458YSzMzMgkZ5bmfFHk0slVr3lF72hwYhwXfGU5Ptprd+zs/2f0wZFbq/3/Qw1O3/AG/ljjnz78f2fq78YmkaZD8SlqdBe727V3fkr/XGi9l/DwkztYw8odveJcl9aixD0WX2yPsjnx6vr5Rt0QyZMaUGXvIjLZ34Quu+z29P6bIjlxIxKD/XdV7qq46qqmnyZKyztiOq4WBeFjoIivCwjCwALDcOcDAA1wHDnDZGABrhjh7gYYEKOCOOZLDiWGxHQcOxzHBHCGdDDgxyMOHAB1MOxyMPwAdMOxzxx8R62OTlTzZ/DAv6vAHzWj74QHlX46db/idNllbQnNO9SkRPs6H9MQPYXOyp6NbcoDE+klpt/NTXp+uKX2y8cn1fUxzMyIeQyqGitcpRFd9mZ+mLfwXooxyZSPKxPeiPOiFm3bZSv4t8RtkuGorGLjNp+jXZHh3UExc7XE7IUgURqr1Xvfz744+N5CMMwtYvG22nU777r8O+2/2xj+m9uM+BUowZFFktO+rS2b8U/o1jke2ss7Sad5pHefHmDeNb90tN/TnEuE93DWx8aekZ+fE5aDfGB9rvafXeVlKbgyOBNNU7d7L7f1j+0HW5siUZzlGApLSUf8ORK3mviobu+2M5mx0yN3Uygkg4+KVf9Hbm7xuqn3IU7PSPRfwfy66mQXUcuZvtteVIKvnzLf8Avj17Hl34Xyhl50zvmaojbVxuSEU50xjv3Ax6jeLpp+CTi15FhYRhYYhYThGFgACYTg4GABVhrh2GuABqYbhzgYYFbEw6sCLg3hsQ6Jhw4aYJLCGOrDgw0wcADzD8coph44AHmPOfxP8AGrnDp4O0PPmV3lIdMftFX/MY2fj3juT0mXKebOI15YWEsyXaMTlV79ue2PE8zPnnTlObqzMySyeLku/rRa16FYhfLFh2dFXylyfoge41Zt+ZLs0m/lid9m9UN+x6PGNN4F10Z5fU5V3eXmse3MWMwOKtE+r6YomelzJN6YqRf44zjGNnpcZF/N32wfB33copzC9tt4zEb7d5bO2x9s3JKCiZri7Jyn/cg9V5I2SXzMpBv8Dnbh2uKP137GH+D9CE4RQalAlYOqUmMqo4CiLW+/ycd+t6djm5sODXO7/MLJjR3+CTtztxWLHwTIY50CJFiyTjeN6pSnv8o6R5u/TFJyyLZzxWsm+2vRacuMha16ko3/wiBqkb9q/zfTGX8Pz7dUqiRYyklUaYG7Vcs5Dzer742/tTmRlkUtmsDayiQzWngP64xXS9KqRp1UZTtvp93CN8c7n/AKV9MY6WblXrN3x4zwuPe5nTZGRGEtOaSlJlF28qxN/RMe6eD+IR6jJy82DcZxH6PCPzGz7Y8G8WfNGK3ogC+ryu3e1xofYz25h0GUw6iOZLLlK4sAloqIOolI2aOL4cKl92jp6mvK4s9lwsU/gXtP0vWB+z50JtXo+GYcb5cqlXzqsXGOg4RYWBhYADeBhYWABYDg4bgADgYOFhgVUcIcKJgxw2IcODgJh0TCGEMVftB7RdP0UCfUZmnVtGIMpz/wCWBv6b8FluMr7d/iLHpWWR01ZmefFN3y8net/35D24K338r471XWzz8yWZnTczNlzKe8muAOL32Ditg7tLRN4ejeJ/i1nS26bIhljsSzdUpN8Ok0xO35nGY8R9sOtz9RmdVmxu6jBMo2rZ0FyOb7/Xtn+lyrJeXjtTuJZv2JFb/wC+JX/mjQ32lbvq+Kq2UJ0fVOTFFFGHJjI9V5xks/MSad5kEUlLd+G/WucaXojeLzSNeobv1KPXGV6vLO2moovLvYVqK5S0rd9aHGq8Jz9OXFj8VMS72IyY3y70d1TU9zHJ1Ucxnf0M95Q+6Lx8N95lSjGtWXlEeRXMD3she4zlLf54y05oEj0r9ePpX+uNR7P52iRTtV78vF/fh+2IXtB0Jl5rR5Mw1H3+I+zf6mOJ2OU3p101/H9IOo6Qz83OIb3Zd3VjFq94x8yj2WPOJvh0XVKUCtb5I/u2I39Kv7nris8PzoxkKWZcSLXcJZcjj1uB9YjV4uupzTpMgl/5kjTA2KkqrV8Db8w27Yv1M/oSXs46K/6j30VXj/VBmRyobmUaV9ZS+Jv14++K3p5x/aI/EE811LQBqAB9EJUfRGsc4DOaFspSD5t1e3rv/PFr1XQxMzKXfaNtlU2R3/dkql8D9DGunaiuJXrYYk/ffSo6n4n5keON4RuvlviF4pHeBZ8Oqtr4kx+fD86fti38TgvUzixqWsjp7XsV8j+mM11rrnKT33jY2RPhjXAkfWuHfFaI/W2Lq55TCP3/AOfyCWYw0zFobJDVP5XbeKsXtx8zG59lPxQ6npmOX1Orqcvi1/xomxcZP/EK7S3W/NjDEiudldTfl07wLDhK3lXdu8PzISHTQamqrbVqY8J3Q2N9rLprocTzkz6Y8A9oen6yGvp8wnXxR4lH/mjyfXh7Ys8fLXhvieZ08o5uRmyhmjpEQE2a5pNommXN96x7d7CfiBDrf8HOI5XUnALpzT96F7j/AAv1FMZaNabjAcLCcZGLAcDCvAAMLCwKwwKmsE/v/XBjhBhsQR4x55+Jvtx7mL0vTzrNkJmZhv7sRNEfSb3b8o+vFh+I/tf+w5WjKR6nNFj/APqhw5j8+0b732HHhRNXe2W6vKyVWUnm9x5+ffCBsekYtlab4aquQ2NmttvVOHEvpejJHK2fu07SpP4i0V32O9Y4xHVUth02Eb5tlEIl7a96rh9TFx0UeXu+UL8qmlkBpNypS5tv9aJE2x+T00NPmNXlsojp7RndHK1zs+lrgzyiO5tvZRJbe2lSzzJp334+ffI1N3FK3Zb2rCEvS2mfOxfHbDpwo0WyvY33qNyiKXbdFF7S42cVSJ6VHUZZRJFqjSlyNruV7yNl3fzG73l+EdSXo1CPmidu/fuoW7/lxMlAalsULxvF0haXV/WyttnFWJlzVGgIkdQtWc7U8bp277XiVtfKLRfp7fjmpGn6TP0p9f739MaTrukOoyTTWqNsf6MfpyfY9MYzo8/XGxGu+zxs8bf6c40vgHW6XS35uPlIN79Ng/THizTXf2j3bFq5Ip83K0ZROOzO4y+nk2fRoieptjh4n1jmz1yd+1dj0P0MXfj/AEbLMCNGvd5L2A/ob/riq6Xwuc57xYg2sjj9eX54q5pxTI0ZFzk/uTvZvwzWmZPhWjm9+/y7V/aPH+vvqYRPyy03xuEi3ZupSk/YxeajIyWQARj5DfgNsYzq7XWto6v83P6XX8sYpnsuT/Bp1/Junb2iy9Ocsb83ddzVJiOpd0jVb8xxmYVqLJHxO4lxiUb6avn5b/TGg9rM8TIIoyYC7bxm6U83dYkk+3yxSZGQqCSY7PeRemYbfu+Y39Lv1x69UcWnk32OWJ+lgQJbljGIaXnTRJ0reouEtvWW2+zLyMjYFvduhSd6rTSBq3W7N0pujA6bJ1QZ0LEvlBUcyW4LTcubNR9zr4ZIjmSy2fklGL2lGSRjCG4pG9UDXuIPDxQgxmb0pO9qmc+rZdLsxBmHYdDv6V3V5cYtQarTI8ySEbhd0ktO5ttW3q3+d0xpSfAnd01vGUoyd5eUQPtaXHFb1vTr8QjGJe67VuxW9oS0Gnh1FU8JoEz1P8M/xCeoTperke+oMvMdvevDCXYzPT97fub+lOPk3MuLdoarPMm8bkccTObHbUerj2z8Mfb79q/+l6qZ+0x+Cbt7+Ifb/EKWqLN+0qk1hVM9FwMHCwhgwMFwsAFSOIXj3i0Ok6fMz8ziBsd5SWoQPmyQ++JV48f/ABi8Zc3Oh0sG45Hmmbb5k40fO4wlf/8AR9MNiMH4z4hmdTnSzs5ueZJlJtoL2iXwAUHoGI0Y13StNIXal27n9/zOX89x7KH15vEiOUIkb4FsLC5BpflX9e+BITY/poGokxuKyjciIVLUG6g8Nmo2Od9rfoM21k0qN2hJsCV3e1AeZN1b5xW9HE0Tqg00SUQ2Usdwu2+2/Ipib4fBhLywKlAW4/wEtJdKMTi/ijXpikSci2I0tXHkIu0vLI4W7jpvy7+t4b0ecSVLcwqonITYoUWxpkDq4XnDenzI9pKx3G6tLkeo7Gz6XdXiB12ZozozNQRdG4/Bq3AlsPxUd09Rqm4YzS1z82VmmlWh2sat37O9Bba/fFR1ctRe/m3ELjolrkc/Danrdm3ZvMxJRWNIhUb4Jb/FuJStBsV9MVZtZZGUZAB5ezqZV5ZV5Q2ry7bukbFEieH5zlz0zrnQ72WXpQ9Py3w7d1XSZEr/AK/6pvjO9Vk61kDqAfN5dpqRuvRt459dsWHhPW64/MrZq+279THmdVVj5I9roL+Ufjkbfppe9cufIRYN/vWc+uyb/PE9yt9LubV8ztfrXH/fGZ6Hq/dv8EnzHy4X+/Q9MaLLnqCnzfFG+53H69/17Y82xPSrhxfYpva/P3hlHFa5frUT7t/pjOZ3INHrs8Xa16YsfEM5zc6TVPFPMdO2l+d3f0xS+MZpGCbLLy120qXufLa/nxzjqphuRK81XU5EDN6nXmyzCkSKxuIxAyxO2ojpY33Dve8vp8krS8Dqkh5pVovTF3G4pXemrxU9JNG4yL3TnlJjv60rf09MW3R5To7+mzeknKfxDdNstndoPp668YeBLzo7w6JUQ2TzSOEVnFBorddtt4HcxzZFxZhC46ndjqpvU1I7RrYvYvcbHT5pco7ziSYFlNBs6uYkmMFOLe+F4rF8pbUSdFy4Weyvejbm/wBK0zJosmK5Y0Hlp43ieY8tAeWIXG+OMVPV9ORyzyjlbXvJ0ykjKeXJ3E8y3v5Rf4ZPgPUxlUQK1Dpsd93YX/LygEqrVR16ki3Y+Y8zJ2qWzFl33lKbqG3Mj5mqAXhmezwpaj+aUmIUDqUlEKjQNVW+IWVNiqbSi7VJJE4yNLHvFNJSPar5MW89TqJSSUQBlzEjKOo2FY6g7Ni3enFbmlBY7cPY+FDhiiaRuuKaMTZRHuX4Z+2x12X7nOT9qyojLj/Fg7e8ACkdpAUKJsmNu4+WfDetzMiUM7KzNDly1xkcE0rzROSUSpHzrH0Z7Je0mV1/Tmbl7SPLmZb8WXMN4p6dx7lYm1htMubwLwXDcAyk6nqI5WXPMmhHLjKcn0jEZL+hj5l8Q62WfmTzJtzzJM5cFSk21XpbXy+m/sv4s+NmT0cskke96jyB6ZYnvJJzVVH/ADPouPF+nlTbQJW5d8lV9d9u5xth+zIyBuqOxt3p27bN7n8/SmYO227eke6aZV227JV/6PMjRzXmtutrBHn639HjEhgIuyb0aXhrXuUvlpVqj7uNJGWzt4SkZdgpN9Xw7zk7b/wv/NYNOJk8tJhIjqPNqWKK6Qrf4dZGnkX1WTX5yl2G7FsFG5fEtUem3FHrifDO1TibhWmMmOqhY/W2RtYG8vTGkZZZZdS1XwXOudrKUeK07O9XW2OPW9OTjspQ3zzxcjnai0K+Jp2MRsubCRFk0FrU4yEqR5UskSY8UutN0Espx1RU1RoqtzzX22+JT5voRVvfkw+xW+z/AFdx92t3UQ2EZa1pDU733viu+JHX5Nx3o3iR5duadPwvf7X2xU9NCp9ojUe46ZAW+m+987O9lt51MbW6OxvVF+a3ckbG29+l3hx8YEvOlPm5rcmk2o58pq0RF5EV2PT6uGdN1Xup0G3NctLGy9m/tyPrg5ppUvv8NxR03ybCEV3+d7445sbai8G76+XbmqNvl+mJzipLGVrm4S5I1nS54x9R3Pubf1/ni78D60f8KbVVol6S9F/l9g9MYTwbrU8krq9rNo32bbrerr09TGijMSq7f3ePJtqzYs96uauhyRe+0nhtnvoFSPjoPMcavmhz8j5Y8x67qpT7lHBdNK782to8b18set+E+ImYVJdcf/dH1+dcfYfXGW9uvZn/AO4yI+Vf8SO9Rb+MD8rvfps8Ox0lqjLhI4+pUnHPsZDpU817cl1FSybtq3v/AHxadOSjd7iyuyrCbyfVlyu/6Y4eHyj5h4fNaHOwW+lq7+jWJkMqtgWo6WnVKzMi7dnzH6FKY9bTzGQs2P8AiRQ3Y08aaWUXheEkbarr0x38Vme7y5aTzMR07V5dT+XvbGr/APV2459jF2JKxKXQEW67lJvx354xKnIMmVF8SrYlCvM8c+TV35PvjRkd4PMN8xoNI8+UERl6VV6ro52cXmbksoVKTKq0ySMFfWiyKy5JAVF2N9WU6POUssbKrs6Xh2o47dsanKy3TLVKkNXMalcpHJRJ7UG3zvAJld1mVFPObIdkrVXqq35Spbcg2yMVudAkSJNaJZepd/d1cSPLKl1bbuy7tONB1/TraWU6akaVQR0BJ1OlykBF9eQo4k0ZHlk7K0EG2SRvZtitLL4jteMs0iunltt/lVq9VDvQFLw/zQtpt/Yr2jn4d1JmheU+TOhHdcu1JbbWKsU5pNrtUOgnTUVEbCUjSpt8ZYa4lPbkvfEKXhWaKEFctBlqhXrdmxZvfP3xlo0mfTkMwkDFEQROEdxPlg4xf4W+IyciXS5is+m06Wq1ZOYLl7dtKThV3UIvfG0vGCh8s+1fjb1nVzzZHlXTArf3cXyH6W/WT64rNFANW97StjkeO39uFPLL/hd14jarVjsbIX83vss2ih7Wpuc0xrbby1/XfnGjB1ys7ntdKhex8XBbRv6bfOzpkxbNQbFpHmhpvlWx3uy7+eIOS8WPe6d623PnS/riSyoPzdqrtEDZ7cf0w9Fg/UJul7b0LV0n6V39cS+lz7YtVU4cCFBTtaN6Syuzv2xCjSb/AF7XdVVX3a3r0wIG/Eadr2eY/NB47tIN7b4NDC+jP3hW8Xz8O5YymNDp1TSXpvLuOOnS5zpK0ykWVqYp8DIbDcAWPHKcYqumzdgY1EDVYUR/yt7+bftdco4tZ9TFSV3bRLkDLmOZWl3NLezVx3qpVpMw0Vc8lBp+F4u/3WgrexjvW/Pri96DOMwl5jXUb52kRZrfIbhq58p3q6fNyaTUWS32QF1DXd/Mb2Ow1u4b0XUaEdi4vrEto53+n3+W+twM0ndV0m/+HsUU7ANjTXciXRuWWXeK2WXWwcbVtTquV3F28qc9o/rZSYsI81KOo+mqPxU3vuXy01LdwsyEbT1uEtKLpWywq25ARld2GwNjBFNODGVtJe9lWVu+tbL/AD5xc+HeJbBJ3/LJo7FDTs7/AH9VvFYhHvtRYuzYeS0qttkX+eORk1KRp45jb5ZbSort5e3JG/RIWQU0dNF0qpajaZWcm/cbP6841vg/XEo2bvE4evzDjcvb648/8K6lnGI/FX6naR/K/wDbF50ufLLkMXf+Sej/AL48q2p/k9p8bI8okD2v9n3p1z8kvJkyfnlykVob3q7B43p3C6fJzWnS3w2H00Vuo2jWmuax6l0nUZedBEJRkMZwe47InzxgPaj2dekkzh5unndLbKKm0Jeib1Lhr6j1dL1O/RPyeRfTxeoq+ryKj5nUCbm+n4r3asrLNu+p7NY6+7WDvZTaEqlEJy3spHYr+WxcLQMHkmBzuJpp+RTKO21bJWJXQqVGkRUjLcQIM4sTm6iVuCW/Lv05SDloRKf15veWxVBf1xeeFdfRot+HSIDGIjIkxeDZ7b6yu7iph05qkSNNNI0cPlNZxKpSp7xht8rbwLP0Mj4dRDc0iSFJDdVZKvq9+caTE0Suu6sBqOmOqU3e9iiJtd/4a16gl8mIHR+IxW5tf4kswIxjOTG473JvfTKO9lTONsTfF/FaZaGUdRmbLG42wnF53Ba9fTluP0/ilDzflk+rIiDqCrLF39d64xlsaXY65YThKGYzS7q4ykqSKjsfk0p/yy37YieJeIEpZiMrZwQlQ6Yx3Lve7lzuaXhMTfDvFEKRYxMs0pUCeWrMdTQtkg8tWJztAz+tqclc1slEnLSSiknaoypUsvULvRzgA0HsL485PiWW0kOprIkIReAy5mlYyCdH+Z3x7imPmDxLNlKUpwZkZMaTy06C/PDlEbNtzuGPpTwnqnNyMnNSnMysvMT0ZwJJ/PGGUR8z5vhMqypWDMmXu7pS8DuvriF1PhrFY2CfO9tOxdH9P1wcLAI5/scyVXHb6+uH/sMliXHtv3p47bcYWFgAH7KlWnbg+p6fK/rvgfsyXbvHY3U77b71thYWADpDL1AdxIrVtN8N3sWff6VP6VlKG29VztvriR7PDKXFdtt3CwsGiaIkoeS7ULj87jGBq+bUo/z+bLg7tW16V2Tjn5f3xhYWDR4Tehn8MZLS6YvxaRkXs7Xq81/WxsqXkQ975jk+FqnibEq3QRCfF7yNisHCwawxELOhSm+8Ii3ukqHf7hTe22/OI8TWW97XY22sqq9X/wBpwVhYWDQOs85y5FbKRmPNMo3vxdiW7bh6Y03hnWOdH0SWh9Lq7PlhYWIXJZp19NOSliLvooTJhFCcf0d9KPqf7GNb03TxzNUJxGLcJxdx/XthYWPPviktLWSbkef+3fsh+yBn5c7ypS92ElZwk3KuKlHZbaRrnnGW6LNpN20UoAG15q74LK2+lYWFj0Onm5Vps4ZpciR4hCpTDiVy735Yl3v83HDp811qr5ZX9LRa/S+388LCx0aYwb1OqSF/ljDffZNRbXZ9Kqj54fCKxvUWzIfDFqRFDnaR80vjBwsCBo69H1DJYRCMlYmk0FwCSKcQdNm1iFUYXURg+aNkZ7JRbOpN/unw8xDnjCwsN+BeyPn5Ke9qSkAW914Dfu7m+1V6bY+kPZmNdH0p6dPkn/xRwsLGDR//2Q=="/>
          <p:cNvSpPr>
            <a:spLocks noChangeAspect="1" noChangeArrowheads="1"/>
          </p:cNvSpPr>
          <p:nvPr/>
        </p:nvSpPr>
        <p:spPr bwMode="auto">
          <a:xfrm>
            <a:off x="155575" y="-2819400"/>
            <a:ext cx="561022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4" descr="data:image/jpeg;base64,/9j/4AAQSkZJRgABAQAAAQABAAD/2wCEAAkGBxQSEhUUEhQUFRQVFxkUGBYYGBgYGBYXFxcXFxcXFxcYHCggGBolHBgVITEhJSkrLi4uFx8zODMsNygtLisBCgoKDg0OGxAQGywkICQsLDQsLCwsLCwsLCw0LCwsLCwsLCwsLCw0LCwsLCwsLCwsLCwsLCwsLCwsLCwsLCwsLP/AABEIAOYA2wMBIgACEQEDEQH/xAAcAAABBQEBAQAAAAAAAAAAAAABAAIEBQYDBwj/xABBEAEAAgAFAgMGAwYEBAUFAAABAhEAAxIhMQRBBSJRBhMyYXGBB0KRFFJiobHwI4LB0TNysvEVQ5KioyREU2OD/8QAGQEAAwEBAQAAAAAAAAAAAAAAAAEDAgQF/8QAKREAAgMAAQQBAwMFAAAAAAAAAAECAxESBCExQRMiUYEyoeEjcZHB0f/aAAwDAQACEQMRAD8A9XOcKsA5wcaAOH3jnh+EMcYdhuHRwAJw7AwcABwTCwTCAIYVYRg4AEYJhGFWAA4FYJhs5UW7BuvoeuAA4WG5OaTiSikoyLJDYjwicmHuAQMLCwsMYjCwqwsAAwMOwMADcLBwMADcLBw1wAR4mFgGDWGIdh2Ghh9YQxYIYAYdEwAEwcAMOrAAhw4wAw/CAAYNYVYIYAEYVYcYWAAYy/4ldXLL6DM0tM2GWv8ADOQSPuWffGpxn/b3w6Wf0GdCBqmBmRDlcuRND5oIfXAwXkg/hh1WvoYR/wDxylD7XqP+rGsrHmf4PeIl52R6hnR+YeWX9YOPTaxiv9Ju39Rz6jNjCMpyajEZSXtGJa/oYzvsf7VnXOdWX7sy0072yhIaXY0tjt9N8SPby/8Aw/qQLvKR+jRK/lV4xH4PZx77qIXuwjIPUFH/AKj9cOUsaFFamepmFgEfXBrGzIsDBwKwABMLBwMAAw1wXDXABGHfDsNMEwxDsPxzMOwhjxw4ccy8PMADjBHDBw4cADxw4www7AA4whwjCDCEEcVftH45l9Hk+8mMmTohAoZybaL4KFX0OFobUxhvxb6Cc+ljmwjr9zJ1wO+XMqUg7sai19e9YcVrwTeIz+d+LGZrCMciMbp1a2t62dcWbVO0e/3x1j+LU4SqXTZeZ3uGZKMtPZ0sZBbtWr/THlXUciVpumQUXfKXTt6f744mayijvaU1vdWCD3BdttuztijijKbNn1HtZlQ62HVdNkyyOWcJyCDJ/wCIRYNxJEnkKlTXY9A8P/FPpsxlqyepyyHKwihYtpGWrgO35j1x5BnZrOK6tmpRK2i1omFcl0v0avEGWpLEa1FEq52LEH5c3/XB8SXgPkbXc+jOr6jK6/pM06fNjmRzITy7ijUkTTId4yHsg48v/DbqHL8Ryxs1xnCvmll/eJjNezXj+b0edDNytTEkRnHjVl26suY1wNxV2eNlxq+igHjkTK3g5xmRezDMgZu3qeZ/73iNsc7lqZa8PZsLBMBxowDAwawnAMbgOC4WAQxw1w9w3DGR4mEGFDDsAhGDWFWHYQxEcPrAvBMACDBI4Jg4ACGHVhuHYQBDBwjDc3NIRZSQjEVXgDlcAip9qPH4dHla5Fq6YxurVDdrbk/X6p5P41+JfUapRjKGl2Y1GNc6i5E9WybnzxI9qfEjq+pnPNys3MyYrlwiSyYOkaJDPeJJtrnftwUXX5Mp5emHSe7v93TKtxHyO/B5apbXE/minn+0U+CbW4/8Mzefm5c2OqE+bU02m4Faao2+xQcYh5WT5mpab/eqO6C3twNevO2+2NN1Usr3WkyZQzJSpvL0xiPF+tbU81e3bDMzocpy8qGUxzJurWXaqjcYsbjESXBTvv3xSNylmolKtxK/KlVRmlSJHbSEz95+eopO/ptjlCFotrRbVtlST9La/wB8WHifhcsli70xAQ80b5jIl8Lt6pdU3ivjQ7Pqx7R3QQvaHBtxUX1x0VzUu68EpRa8jowVYWS2rgb9JH5nbmvXtj0D8HulczqtcwTJybj3RmhGr+ED3oUcR2rGEzCRA3EFqzh1Cdtke1dnnt7D+DXRkelzM3SEp5miwq4QLjv3pzJ74VqWGq20b/CcHAcQKAwHCwsMYHAwcDAA1w3DnDXABHi4JLAjg1hiCSw68Aw7CGG8EcDBDAA4cEcIwTAAhw/DcOwgDeM37ZdchDIhV5rcudoHpXdf6ONIY8+9rMuU+pmme5TGowoitERUv5sv0xO2XFGoLWSOn8NgHwx+0T58B/e2H/8AhORLdyofXTEX71t3xD8E6jNEhmThmwd4zCm1upFonoji6lGvT1ccLOvWVmf4BlPwko/8s3+krP5YovE/YiOYastgvNSNLfd1wE/WGLmftR0sZsHqIWXe+xW7fpXrizjIma4pI9brB3j3Hzb7N7+55T4h4TndNPTmGYaqAsdcbb02sJtW+XzFGw7ud6jIrVHmnmmNxPUTk9PTv6+0+Ly1ZU4pqK2ihIfTn548063Piycq9PaMmVl15Yzv4ht0ykWJLtz203teV2OedUZ+Oz/b+Cg6ODOVEb1NFnMgpL/Mum9/Q4vH0d7H+E/svSZWUlSrVPe/NJtF7ptG/wCHHmv4TeAwzeqzM3Miv7OBFSjWylpU7tF78XHHsmOmctOaMcBgYJgOJmwYGHYa4YAwsLAwABw3BXAwARouHGOcXDhwxHTBwy8OZYQx14Jhl4I4AOg4cYYOCOADpg1ht4cOAAmMH7V9f+zScycFhOccslGQIotzJUVtLe/TG71Ywuf1UpznIlIJL3ra9tjHPe0s0rUm9wZ1TKxRjJCVLvvuXT/Msxb9XIb1VVU3wnzO+KTIyLmFaq80mXOzZ+rW2JvUZmqyl+9LXzKTjHIdADK5Ynl9NJV93A6Lo4QnKcIRhKW0mJp1cfEFXxzV4ieB+H+6nmSWU9VUuqOYHznGVu7+lbGLaNFtzb/eb49Nv++NdvTM/grfGcw91Pa2nk7d+fkfzx574b4K52bWbfu43qBQkbbEvylkbrbZ2HG58eme7lxabf5nTW/1frxiD4D0Vs6i1WioostWmiMnvaxL7m+N1yxYvZmUdem59jeky8vIY5cdPmGVyZOty8t3V7R0H2+7f44dD0/u8uMe5uvrJ3k/dVx3x2JYsOdvXoMLCwsMQMDDsNcADXAw7AcMBmBhzgYAIcMFw2PfCjhsR0w7DMOwhirDjDcOwAOMOjhhh5gAcGHacNDDsICH411scjIzM2bRGP03don3kh98YaJJiRjtKVF+g8v1C3/TEj8ZOs09HHLNve5hbt8OWauO5q0YzXV+LSeny4Q/4kwiy5u6ED+K/wDbELoOTRWuWJmp6DOIRn5MwWt61XtXlYrxvz/PA94koIeXMvkR+BkKO47Inz+WMrldB+zxSR1AgapZWZLTN76SwiB5i/VN3iR4P1E458YSzMzMgkZ5bmfFHk0slVr3lF72hwYhwXfGU5Ptprd+zs/2f0wZFbq/3/Qw1O3/AG/ljjnz78f2fq78YmkaZD8SlqdBe727V3fkr/XGi9l/DwkztYw8odveJcl9aixD0WX2yPsjnx6vr5Rt0QyZMaUGXvIjLZ34Quu+z29P6bIjlxIxKD/XdV7qq46qqmnyZKyztiOq4WBeFjoIivCwjCwALDcOcDAA1wHDnDZGABrhjh7gYYEKOCOOZLDiWGxHQcOxzHBHCGdDDgxyMOHAB1MOxyMPwAdMOxzxx8R62OTlTzZ/DAv6vAHzWj74QHlX46db/idNllbQnNO9SkRPs6H9MQPYXOyp6NbcoDE+klpt/NTXp+uKX2y8cn1fUxzMyIeQyqGitcpRFd9mZ+mLfwXooxyZSPKxPeiPOiFm3bZSv4t8RtkuGorGLjNp+jXZHh3UExc7XE7IUgURqr1Xvfz744+N5CMMwtYvG22nU777r8O+2/2xj+m9uM+BUowZFFktO+rS2b8U/o1jke2ss7Sad5pHefHmDeNb90tN/TnEuE93DWx8aekZ+fE5aDfGB9rvafXeVlKbgyOBNNU7d7L7f1j+0HW5siUZzlGApLSUf8ORK3mviobu+2M5mx0yN3Uygkg4+KVf9Hbm7xuqn3IU7PSPRfwfy66mQXUcuZvtteVIKvnzLf8Avj17Hl34Xyhl50zvmaojbVxuSEU50xjv3Ax6jeLpp+CTi15FhYRhYYhYThGFgACYTg4GABVhrh2GuABqYbhzgYYFbEw6sCLg3hsQ6Jhw4aYJLCGOrDgw0wcADzD8coph44AHmPOfxP8AGrnDp4O0PPmV3lIdMftFX/MY2fj3juT0mXKebOI15YWEsyXaMTlV79ue2PE8zPnnTlObqzMySyeLku/rRa16FYhfLFh2dFXylyfoge41Zt+ZLs0m/lid9m9UN+x6PGNN4F10Z5fU5V3eXmse3MWMwOKtE+r6YomelzJN6YqRf44zjGNnpcZF/N32wfB33copzC9tt4zEb7d5bO2x9s3JKCiZri7Jyn/cg9V5I2SXzMpBv8Dnbh2uKP137GH+D9CE4RQalAlYOqUmMqo4CiLW+/ycd+t6djm5sODXO7/MLJjR3+CTtztxWLHwTIY50CJFiyTjeN6pSnv8o6R5u/TFJyyLZzxWsm+2vRacuMha16ko3/wiBqkb9q/zfTGX8Pz7dUqiRYyklUaYG7Vcs5Dzer742/tTmRlkUtmsDayiQzWngP64xXS9KqRp1UZTtvp93CN8c7n/AKV9MY6WblXrN3x4zwuPe5nTZGRGEtOaSlJlF28qxN/RMe6eD+IR6jJy82DcZxH6PCPzGz7Y8G8WfNGK3ogC+ryu3e1xofYz25h0GUw6iOZLLlK4sAloqIOolI2aOL4cKl92jp6mvK4s9lwsU/gXtP0vWB+z50JtXo+GYcb5cqlXzqsXGOg4RYWBhYADeBhYWABYDg4bgADgYOFhgVUcIcKJgxw2IcODgJh0TCGEMVftB7RdP0UCfUZmnVtGIMpz/wCWBv6b8FluMr7d/iLHpWWR01ZmefFN3y8net/35D24K338r471XWzz8yWZnTczNlzKe8muAOL32Ditg7tLRN4ejeJ/i1nS26bIhljsSzdUpN8Ok0xO35nGY8R9sOtz9RmdVmxu6jBMo2rZ0FyOb7/Xtn+lyrJeXjtTuJZv2JFb/wC+JX/mjQ32lbvq+Kq2UJ0fVOTFFFGHJjI9V5xks/MSad5kEUlLd+G/WucaXojeLzSNeobv1KPXGV6vLO2moovLvYVqK5S0rd9aHGq8Jz9OXFj8VMS72IyY3y70d1TU9zHJ1Ucxnf0M95Q+6Lx8N95lSjGtWXlEeRXMD3she4zlLf54y05oEj0r9ePpX+uNR7P52iRTtV78vF/fh+2IXtB0Jl5rR5Mw1H3+I+zf6mOJ2OU3p101/H9IOo6Qz83OIb3Zd3VjFq94x8yj2WPOJvh0XVKUCtb5I/u2I39Kv7nris8PzoxkKWZcSLXcJZcjj1uB9YjV4uupzTpMgl/5kjTA2KkqrV8Db8w27Yv1M/oSXs46K/6j30VXj/VBmRyobmUaV9ZS+Jv14++K3p5x/aI/EE811LQBqAB9EJUfRGsc4DOaFspSD5t1e3rv/PFr1XQxMzKXfaNtlU2R3/dkql8D9DGunaiuJXrYYk/ffSo6n4n5keON4RuvlviF4pHeBZ8Oqtr4kx+fD86fti38TgvUzixqWsjp7XsV8j+mM11rrnKT33jY2RPhjXAkfWuHfFaI/W2Lq55TCP3/AOfyCWYw0zFobJDVP5XbeKsXtx8zG59lPxQ6npmOX1Orqcvi1/xomxcZP/EK7S3W/NjDEiudldTfl07wLDhK3lXdu8PzISHTQamqrbVqY8J3Q2N9rLprocTzkz6Y8A9oen6yGvp8wnXxR4lH/mjyfXh7Ys8fLXhvieZ08o5uRmyhmjpEQE2a5pNommXN96x7d7CfiBDrf8HOI5XUnALpzT96F7j/AAv1FMZaNabjAcLCcZGLAcDCvAAMLCwKwwKmsE/v/XBjhBhsQR4x55+Jvtx7mL0vTzrNkJmZhv7sRNEfSb3b8o+vFh+I/tf+w5WjKR6nNFj/APqhw5j8+0b732HHhRNXe2W6vKyVWUnm9x5+ffCBsekYtlab4aquQ2NmttvVOHEvpejJHK2fu07SpP4i0V32O9Y4xHVUth02Eb5tlEIl7a96rh9TFx0UeXu+UL8qmlkBpNypS5tv9aJE2x+T00NPmNXlsojp7RndHK1zs+lrgzyiO5tvZRJbe2lSzzJp334+ffI1N3FK3Zb2rCEvS2mfOxfHbDpwo0WyvY33qNyiKXbdFF7S42cVSJ6VHUZZRJFqjSlyNruV7yNl3fzG73l+EdSXo1CPmidu/fuoW7/lxMlAalsULxvF0haXV/WyttnFWJlzVGgIkdQtWc7U8bp277XiVtfKLRfp7fjmpGn6TP0p9f739MaTrukOoyTTWqNsf6MfpyfY9MYzo8/XGxGu+zxs8bf6c40vgHW6XS35uPlIN79Ng/THizTXf2j3bFq5Ip83K0ZROOzO4y+nk2fRoieptjh4n1jmz1yd+1dj0P0MXfj/AEbLMCNGvd5L2A/ob/riq6Xwuc57xYg2sjj9eX54q5pxTI0ZFzk/uTvZvwzWmZPhWjm9+/y7V/aPH+vvqYRPyy03xuEi3ZupSk/YxeajIyWQARj5DfgNsYzq7XWto6v83P6XX8sYpnsuT/Bp1/Junb2iy9Ocsb83ddzVJiOpd0jVb8xxmYVqLJHxO4lxiUb6avn5b/TGg9rM8TIIoyYC7bxm6U83dYkk+3yxSZGQqCSY7PeRemYbfu+Y39Lv1x69UcWnk32OWJ+lgQJbljGIaXnTRJ0reouEtvWW2+zLyMjYFvduhSd6rTSBq3W7N0pujA6bJ1QZ0LEvlBUcyW4LTcubNR9zr4ZIjmSy2fklGL2lGSRjCG4pG9UDXuIPDxQgxmb0pO9qmc+rZdLsxBmHYdDv6V3V5cYtQarTI8ySEbhd0ktO5ttW3q3+d0xpSfAnd01vGUoyd5eUQPtaXHFb1vTr8QjGJe67VuxW9oS0Gnh1FU8JoEz1P8M/xCeoTperke+oMvMdvevDCXYzPT97fub+lOPk3MuLdoarPMm8bkccTObHbUerj2z8Mfb79q/+l6qZ+0x+Cbt7+Ifb/EKWqLN+0qk1hVM9FwMHCwhgwMFwsAFSOIXj3i0Ok6fMz8ziBsd5SWoQPmyQ++JV48f/ABi8Zc3Oh0sG45Hmmbb5k40fO4wlf/8AR9MNiMH4z4hmdTnSzs5ueZJlJtoL2iXwAUHoGI0Y13StNIXal27n9/zOX89x7KH15vEiOUIkb4FsLC5BpflX9e+BITY/poGokxuKyjciIVLUG6g8Nmo2Od9rfoM21k0qN2hJsCV3e1AeZN1b5xW9HE0Tqg00SUQ2Usdwu2+2/Ipib4fBhLywKlAW4/wEtJdKMTi/ijXpikSci2I0tXHkIu0vLI4W7jpvy7+t4b0ecSVLcwqonITYoUWxpkDq4XnDenzI9pKx3G6tLkeo7Gz6XdXiB12ZozozNQRdG4/Bq3AlsPxUd09Rqm4YzS1z82VmmlWh2sat37O9Bba/fFR1ctRe/m3ELjolrkc/Danrdm3ZvMxJRWNIhUb4Jb/FuJStBsV9MVZtZZGUZAB5ezqZV5ZV5Q2ry7bukbFEieH5zlz0zrnQ72WXpQ9Py3w7d1XSZEr/AK/6pvjO9Vk61kDqAfN5dpqRuvRt459dsWHhPW64/MrZq+279THmdVVj5I9roL+Ufjkbfppe9cufIRYN/vWc+uyb/PE9yt9LubV8ztfrXH/fGZ6Hq/dv8EnzHy4X+/Q9MaLLnqCnzfFG+53H69/17Y82xPSrhxfYpva/P3hlHFa5frUT7t/pjOZ3INHrs8Xa16YsfEM5zc6TVPFPMdO2l+d3f0xS+MZpGCbLLy120qXufLa/nxzjqphuRK81XU5EDN6nXmyzCkSKxuIxAyxO2ojpY33Dve8vp8krS8Dqkh5pVovTF3G4pXemrxU9JNG4yL3TnlJjv60rf09MW3R5To7+mzeknKfxDdNstndoPp668YeBLzo7w6JUQ2TzSOEVnFBorddtt4HcxzZFxZhC46ndjqpvU1I7RrYvYvcbHT5pco7ziSYFlNBs6uYkmMFOLe+F4rF8pbUSdFy4Weyvejbm/wBK0zJosmK5Y0Hlp43ieY8tAeWIXG+OMVPV9ORyzyjlbXvJ0ykjKeXJ3E8y3v5Rf4ZPgPUxlUQK1Dpsd93YX/LygEqrVR16ki3Y+Y8zJ2qWzFl33lKbqG3Mj5mqAXhmezwpaj+aUmIUDqUlEKjQNVW+IWVNiqbSi7VJJE4yNLHvFNJSPar5MW89TqJSSUQBlzEjKOo2FY6g7Ni3enFbmlBY7cPY+FDhiiaRuuKaMTZRHuX4Z+2x12X7nOT9qyojLj/Fg7e8ACkdpAUKJsmNu4+WfDetzMiUM7KzNDly1xkcE0rzROSUSpHzrH0Z7Je0mV1/Tmbl7SPLmZb8WXMN4p6dx7lYm1htMubwLwXDcAyk6nqI5WXPMmhHLjKcn0jEZL+hj5l8Q62WfmTzJtzzJM5cFSk21XpbXy+m/sv4s+NmT0cskke96jyB6ZYnvJJzVVH/ADPouPF+nlTbQJW5d8lV9d9u5xth+zIyBuqOxt3p27bN7n8/SmYO227eke6aZV227JV/6PMjRzXmtutrBHn639HjEhgIuyb0aXhrXuUvlpVqj7uNJGWzt4SkZdgpN9Xw7zk7b/wv/NYNOJk8tJhIjqPNqWKK6Qrf4dZGnkX1WTX5yl2G7FsFG5fEtUem3FHrifDO1TibhWmMmOqhY/W2RtYG8vTGkZZZZdS1XwXOudrKUeK07O9XW2OPW9OTjspQ3zzxcjnai0K+Jp2MRsubCRFk0FrU4yEqR5UskSY8UutN0Espx1RU1RoqtzzX22+JT5voRVvfkw+xW+z/AFdx92t3UQ2EZa1pDU733viu+JHX5Nx3o3iR5duadPwvf7X2xU9NCp9ojUe46ZAW+m+987O9lt51MbW6OxvVF+a3ckbG29+l3hx8YEvOlPm5rcmk2o58pq0RF5EV2PT6uGdN1Xup0G3NctLGy9m/tyPrg5ppUvv8NxR03ybCEV3+d7445sbai8G76+XbmqNvl+mJzipLGVrm4S5I1nS54x9R3Pubf1/ni78D60f8KbVVol6S9F/l9g9MYTwbrU8krq9rNo32bbrerr09TGijMSq7f3ePJtqzYs96uauhyRe+0nhtnvoFSPjoPMcavmhz8j5Y8x67qpT7lHBdNK782to8b18set+E+ImYVJdcf/dH1+dcfYfXGW9uvZn/AO4yI+Vf8SO9Rb+MD8rvfps8Ox0lqjLhI4+pUnHPsZDpU817cl1FSybtq3v/AHxadOSjd7iyuyrCbyfVlyu/6Y4eHyj5h4fNaHOwW+lq7+jWJkMqtgWo6WnVKzMi7dnzH6FKY9bTzGQs2P8AiRQ3Y08aaWUXheEkbarr0x38Vme7y5aTzMR07V5dT+XvbGr/APV2459jF2JKxKXQEW67lJvx354xKnIMmVF8SrYlCvM8c+TV35PvjRkd4PMN8xoNI8+UERl6VV6ro52cXmbksoVKTKq0ySMFfWiyKy5JAVF2N9WU6POUssbKrs6Xh2o47dsanKy3TLVKkNXMalcpHJRJ7UG3zvAJld1mVFPObIdkrVXqq35Spbcg2yMVudAkSJNaJZepd/d1cSPLKl1bbuy7tONB1/TraWU6akaVQR0BJ1OlykBF9eQo4k0ZHlk7K0EG2SRvZtitLL4jteMs0iunltt/lVq9VDvQFLw/zQtpt/Yr2jn4d1JmheU+TOhHdcu1JbbWKsU5pNrtUOgnTUVEbCUjSpt8ZYa4lPbkvfEKXhWaKEFctBlqhXrdmxZvfP3xlo0mfTkMwkDFEQROEdxPlg4xf4W+IyciXS5is+m06Wq1ZOYLl7dtKThV3UIvfG0vGCh8s+1fjb1nVzzZHlXTArf3cXyH6W/WT64rNFANW97StjkeO39uFPLL/hd14jarVjsbIX83vss2ih7Wpuc0xrbby1/XfnGjB1ys7ntdKhex8XBbRv6bfOzpkxbNQbFpHmhpvlWx3uy7+eIOS8WPe6d623PnS/riSyoPzdqrtEDZ7cf0w9Fg/UJul7b0LV0n6V39cS+lz7YtVU4cCFBTtaN6Syuzv2xCjSb/AF7XdVVX3a3r0wIG/Eadr2eY/NB47tIN7b4NDC+jP3hW8Xz8O5YymNDp1TSXpvLuOOnS5zpK0ykWVqYp8DIbDcAWPHKcYqumzdgY1EDVYUR/yt7+bftdco4tZ9TFSV3bRLkDLmOZWl3NLezVx3qpVpMw0Vc8lBp+F4u/3WgrexjvW/Pri96DOMwl5jXUb52kRZrfIbhq58p3q6fNyaTUWS32QF1DXd/Mb2Ow1u4b0XUaEdi4vrEto53+n3+W+twM0ndV0m/+HsUU7ANjTXciXRuWWXeK2WXWwcbVtTquV3F28qc9o/rZSYsI81KOo+mqPxU3vuXy01LdwsyEbT1uEtKLpWywq25ARld2GwNjBFNODGVtJe9lWVu+tbL/AD5xc+HeJbBJ3/LJo7FDTs7/AH9VvFYhHvtRYuzYeS0qttkX+eORk1KRp45jb5ZbSort5e3JG/RIWQU0dNF0qpajaZWcm/cbP6841vg/XEo2bvE4evzDjcvb648/8K6lnGI/FX6naR/K/wDbF50ufLLkMXf+Sej/AL48q2p/k9p8bI8okD2v9n3p1z8kvJkyfnlykVob3q7B43p3C6fJzWnS3w2H00Vuo2jWmuax6l0nUZedBEJRkMZwe47InzxgPaj2dekkzh5unndLbKKm0Jeib1Lhr6j1dL1O/RPyeRfTxeoq+ryKj5nUCbm+n4r3asrLNu+p7NY6+7WDvZTaEqlEJy3spHYr+WxcLQMHkmBzuJpp+RTKO21bJWJXQqVGkRUjLcQIM4sTm6iVuCW/Lv05SDloRKf15veWxVBf1xeeFdfRot+HSIDGIjIkxeDZ7b6yu7iph05qkSNNNI0cPlNZxKpSp7xht8rbwLP0Mj4dRDc0iSFJDdVZKvq9+caTE0Suu6sBqOmOqU3e9iiJtd/4a16gl8mIHR+IxW5tf4kswIxjOTG473JvfTKO9lTONsTfF/FaZaGUdRmbLG42wnF53Ba9fTluP0/ilDzflk+rIiDqCrLF39d64xlsaXY65YThKGYzS7q4ykqSKjsfk0p/yy37YieJeIEpZiMrZwQlQ6Yx3Lve7lzuaXhMTfDvFEKRYxMs0pUCeWrMdTQtkg8tWJztAz+tqclc1slEnLSSiknaoypUsvULvRzgA0HsL485PiWW0kOprIkIReAy5mlYyCdH+Z3x7imPmDxLNlKUpwZkZMaTy06C/PDlEbNtzuGPpTwnqnNyMnNSnMysvMT0ZwJJ/PGGUR8z5vhMqypWDMmXu7pS8DuvriF1PhrFY2CfO9tOxdH9P1wcLAI5/scyVXHb6+uH/sMliXHtv3p47bcYWFgAH7KlWnbg+p6fK/rvgfsyXbvHY3U77b71thYWADpDL1AdxIrVtN8N3sWff6VP6VlKG29VztvriR7PDKXFdtt3CwsGiaIkoeS7ULj87jGBq+bUo/z+bLg7tW16V2Tjn5f3xhYWDR4Tehn8MZLS6YvxaRkXs7Xq81/WxsqXkQ975jk+FqnibEq3QRCfF7yNisHCwawxELOhSm+8Ii3ukqHf7hTe22/OI8TWW97XY22sqq9X/wBpwVhYWDQOs85y5FbKRmPNMo3vxdiW7bh6Y03hnWOdH0SWh9Lq7PlhYWIXJZp19NOSliLvooTJhFCcf0d9KPqf7GNb03TxzNUJxGLcJxdx/XthYWPPviktLWSbkef+3fsh+yBn5c7ypS92ElZwk3KuKlHZbaRrnnGW6LNpN20UoAG15q74LK2+lYWFj0Onm5Vps4ZpciR4hCpTDiVy735Yl3v83HDp811qr5ZX9LRa/S+388LCx0aYwb1OqSF/ljDffZNRbXZ9Kqj54fCKxvUWzIfDFqRFDnaR80vjBwsCBo69H1DJYRCMlYmk0FwCSKcQdNm1iFUYXURg+aNkZ7JRbOpN/unw8xDnjCwsN+BeyPn5Ke9qSkAW914Dfu7m+1V6bY+kPZmNdH0p6dPkn/xRwsLGDR//2Q=="/>
          <p:cNvSpPr>
            <a:spLocks noChangeAspect="1" noChangeArrowheads="1"/>
          </p:cNvSpPr>
          <p:nvPr/>
        </p:nvSpPr>
        <p:spPr bwMode="auto">
          <a:xfrm>
            <a:off x="307975" y="-2667000"/>
            <a:ext cx="561022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4102" name="Picture 6" descr="http://www.es.flinders.edu.au/%7Emattom/science+society/lectures/illustrations/lecture1/shihuang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564904"/>
            <a:ext cx="19050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2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</a:t>
            </a:r>
            <a:r>
              <a:rPr lang="hr-HR" sz="4000" b="1" dirty="0" smtClean="0"/>
              <a:t>GEOGRAFSKI  POLOŽAJ KINE</a:t>
            </a:r>
            <a:endParaRPr lang="hr-H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7544" y="1268760"/>
            <a:ext cx="4032448" cy="4937760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hr-HR" dirty="0" smtClean="0"/>
              <a:t> </a:t>
            </a:r>
            <a:r>
              <a:rPr lang="hr-HR" sz="2800" dirty="0" smtClean="0"/>
              <a:t>Kina je položena između Tihog oceana na istoku  do Pamira na zapadu te  od rijeke Amur (Heilung)  na sjeveroistoku do otoka Hainana na jugu</a:t>
            </a:r>
          </a:p>
          <a:p>
            <a:pPr marL="457200" indent="-457200"/>
            <a:r>
              <a:rPr lang="hr-HR" sz="2800" dirty="0" smtClean="0"/>
              <a:t>Kina na kopnu graniči sa 14 država.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                   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4380259" cy="37444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01535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smtClean="0"/>
              <a:t>             </a:t>
            </a:r>
            <a:r>
              <a:rPr lang="hr-HR" sz="4000" b="1" dirty="0" smtClean="0"/>
              <a:t>PRIRODNA OBILJEŽA KINE</a:t>
            </a:r>
            <a:endParaRPr lang="hr-H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ln>
            <a:noFill/>
          </a:ln>
        </p:spPr>
        <p:txBody>
          <a:bodyPr/>
          <a:lstStyle/>
          <a:p>
            <a:pPr marL="342900" indent="-342900"/>
            <a:r>
              <a:rPr lang="hr-HR" dirty="0" smtClean="0"/>
              <a:t>Na zapadu i sjeveru Kine prostiru se mlade ulančane planine, prostrane visoravne i zavale. </a:t>
            </a:r>
          </a:p>
          <a:p>
            <a:pPr marL="342900" indent="-342900"/>
            <a:r>
              <a:rPr lang="hr-HR" dirty="0" smtClean="0"/>
              <a:t>Mlada ulančane planine su Himalaja, Kunlun Shan i Tian Shan. </a:t>
            </a:r>
          </a:p>
          <a:p>
            <a:pPr marL="342900" indent="-342900"/>
            <a:r>
              <a:rPr lang="hr-HR" dirty="0" smtClean="0"/>
              <a:t>Na Himalaji je,na granici s Nepalom, najviši vrh svijeta Mt.Eeverest.</a:t>
            </a:r>
            <a:endParaRPr lang="hr-HR" dirty="0"/>
          </a:p>
          <a:p>
            <a:pPr marL="342900" indent="-342900"/>
            <a:r>
              <a:rPr lang="hr-HR" dirty="0" smtClean="0"/>
              <a:t>Na </a:t>
            </a:r>
            <a:r>
              <a:rPr lang="hr-HR" dirty="0"/>
              <a:t>reljef Kine velik je utjecaj imalo poniranje indijske litosferne ploče pod euroazijsku, što je dovelo do izdizanja </a:t>
            </a:r>
            <a:r>
              <a:rPr lang="hr-HR" dirty="0" smtClean="0"/>
              <a:t>Tibeta </a:t>
            </a:r>
            <a:r>
              <a:rPr lang="hr-HR" dirty="0"/>
              <a:t>i nastanka mlađega nabranog gorja </a:t>
            </a:r>
            <a:r>
              <a:rPr lang="hr-HR" dirty="0" smtClean="0"/>
              <a:t> </a:t>
            </a: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Himalaje.</a:t>
            </a:r>
          </a:p>
          <a:p>
            <a:pPr marL="342900" indent="-342900"/>
            <a:r>
              <a:rPr lang="hr-HR" dirty="0" smtClean="0"/>
              <a:t>Obala </a:t>
            </a:r>
            <a:r>
              <a:rPr lang="hr-HR" dirty="0"/>
              <a:t>je uglavnom niska, a </a:t>
            </a:r>
            <a:r>
              <a:rPr lang="hr-HR" dirty="0" smtClean="0"/>
              <a:t>more uz obalu je plitko (200m)</a:t>
            </a:r>
          </a:p>
          <a:p>
            <a:pPr marL="342900" indent="-342900"/>
            <a:r>
              <a:rPr lang="hr-HR" dirty="0" smtClean="0"/>
              <a:t>Kini </a:t>
            </a:r>
            <a:r>
              <a:rPr lang="hr-HR" dirty="0"/>
              <a:t>pripada </a:t>
            </a:r>
            <a:r>
              <a:rPr lang="hr-HR" dirty="0" smtClean="0"/>
              <a:t>5 400 </a:t>
            </a:r>
            <a:r>
              <a:rPr lang="hr-HR" dirty="0"/>
              <a:t>otoka.</a:t>
            </a:r>
            <a:endParaRPr lang="hr-HR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5104"/>
            <a:ext cx="2936843" cy="2202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7153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23528" y="1268760"/>
            <a:ext cx="8595360" cy="4937760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377">
            <a:off x="758447" y="614065"/>
            <a:ext cx="3337553" cy="2503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067944" y="984038"/>
            <a:ext cx="2201317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TIAN SHAN</a:t>
            </a:r>
            <a:endParaRPr lang="hr-HR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6802">
            <a:off x="217359" y="3618065"/>
            <a:ext cx="3744416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101997" y="5807597"/>
            <a:ext cx="2201317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KUNLUN SHAN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55" y="2900691"/>
            <a:ext cx="2857500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924528" y="5233438"/>
            <a:ext cx="2201317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HIMALAJA</a:t>
            </a: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89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1" y="116633"/>
            <a:ext cx="7443339" cy="57606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                        </a:t>
            </a:r>
            <a:r>
              <a:rPr lang="hr-HR" sz="4000" b="1" dirty="0" smtClean="0"/>
              <a:t>STANOVNIŠTVO</a:t>
            </a:r>
            <a:endParaRPr lang="hr-HR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79512" y="692696"/>
                <a:ext cx="5305792" cy="4967448"/>
              </a:xfrm>
            </p:spPr>
            <p:txBody>
              <a:bodyPr/>
              <a:lstStyle/>
              <a:p>
                <a:r>
                  <a:rPr lang="hr-HR" dirty="0" smtClean="0"/>
                  <a:t> Kina ima više od 1,39 milijardi stanovnika</a:t>
                </a:r>
              </a:p>
              <a:p>
                <a:r>
                  <a:rPr lang="hr-HR" dirty="0" smtClean="0"/>
                  <a:t>Prosječna gustoća ja 145 stan./km</a:t>
                </a:r>
                <a14:m>
                  <m:oMath xmlns:m="http://schemas.openxmlformats.org/officeDocument/2006/math">
                    <m:r>
                      <a:rPr lang="hr-HR" b="0" i="1" baseline="30000" smtClean="0">
                        <a:latin typeface="Cambria Math"/>
                      </a:rPr>
                      <m:t>2</m:t>
                    </m:r>
                  </m:oMath>
                </a14:m>
                <a:endParaRPr lang="hr-HR" b="0" baseline="30000" dirty="0" smtClean="0"/>
              </a:p>
              <a:p>
                <a:r>
                  <a:rPr lang="hr-HR" dirty="0"/>
                  <a:t>V</a:t>
                </a:r>
                <a:r>
                  <a:rPr lang="hr-HR" dirty="0" smtClean="0"/>
                  <a:t>elike su razlike u gustoći naseljenosti između istočne i zapadne Kine</a:t>
                </a:r>
              </a:p>
              <a:p>
                <a:r>
                  <a:rPr lang="hr-HR" dirty="0" smtClean="0"/>
                  <a:t>Najgušće su naseljene Velika kineska i Mandžurska nizina</a:t>
                </a:r>
              </a:p>
              <a:p>
                <a:r>
                  <a:rPr lang="hr-HR" dirty="0" smtClean="0"/>
                  <a:t>Istočni i južni djelovi Kine vrlo su gusto naseljeni zbog povoljnih prirodnih uvjeta</a:t>
                </a:r>
              </a:p>
              <a:p>
                <a:pPr marL="0" indent="0">
                  <a:buNone/>
                </a:pPr>
                <a:r>
                  <a:rPr lang="hr-HR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79512" y="692696"/>
                <a:ext cx="5305792" cy="4967448"/>
              </a:xfrm>
              <a:blipFill rotWithShape="1">
                <a:blip r:embed="rId2"/>
                <a:stretch>
                  <a:fillRect l="-1263" t="-736" r="-1033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5536">
            <a:off x="5223088" y="740421"/>
            <a:ext cx="3705855" cy="2522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index.hr/images2/kinadjecaAFP6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80764"/>
            <a:ext cx="4224933" cy="236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84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1520" y="764704"/>
            <a:ext cx="8595360" cy="4937760"/>
          </a:xfrm>
        </p:spPr>
        <p:txBody>
          <a:bodyPr>
            <a:normAutofit/>
          </a:bodyPr>
          <a:lstStyle/>
          <a:p>
            <a:r>
              <a:rPr lang="hr-HR" sz="2800" dirty="0" smtClean="0"/>
              <a:t> Prema spolu više ima muškog nego ženskog stanovništva- POLITIKA JEDNOG DJETETA</a:t>
            </a:r>
          </a:p>
          <a:p>
            <a:r>
              <a:rPr lang="hr-HR" sz="2800" dirty="0"/>
              <a:t> V</a:t>
            </a:r>
            <a:r>
              <a:rPr lang="hr-HR" sz="2800" dirty="0" smtClean="0"/>
              <a:t>iše od polovine stanovništva su ateisti, a među vjernicima najbrojnijisu budisti.</a:t>
            </a:r>
          </a:p>
          <a:p>
            <a:r>
              <a:rPr lang="hr-HR" sz="2800" dirty="0" smtClean="0"/>
              <a:t>Iako na selu živi polovica kineskog stanovništva, Kina ima najviše milijunskih gradova u svijetu.</a:t>
            </a:r>
          </a:p>
          <a:p>
            <a:r>
              <a:rPr lang="hr-HR" sz="2800" dirty="0" smtClean="0"/>
              <a:t>Najveći porast broja stanovnika imaju gradovi smješteni na obalu.</a:t>
            </a:r>
          </a:p>
          <a:p>
            <a:r>
              <a:rPr lang="hr-HR" sz="2800" dirty="0"/>
              <a:t> N</a:t>
            </a:r>
            <a:r>
              <a:rPr lang="hr-HR" sz="2800" dirty="0" smtClean="0"/>
              <a:t>ajveći su gradovi Guangzhou,važna morska luka Shanghai,glavni grad Beijing,Shenzhen i Tianjin.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38582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atic.klix.ba/media/images/vijesti/131228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79542"/>
            <a:ext cx="4032448" cy="300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67944" y="188640"/>
            <a:ext cx="24482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Politika jednog dijeteta</a:t>
            </a:r>
            <a:endParaRPr lang="hr-HR" dirty="0"/>
          </a:p>
        </p:txBody>
      </p:sp>
      <p:pic>
        <p:nvPicPr>
          <p:cNvPr id="2052" name="Picture 4" descr="http://krscanskiclanci.files.wordpress.com/2013/02/buddhism-learning-guid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7032"/>
            <a:ext cx="43815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04048" y="2564904"/>
            <a:ext cx="244827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Budisti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9158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TC101790493[[fn=SOHO]]</Template>
  <TotalTime>465</TotalTime>
  <Words>826</Words>
  <Application>Microsoft Office PowerPoint</Application>
  <PresentationFormat>On-screen Show (4:3)</PresentationFormat>
  <Paragraphs>120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Soho</vt:lpstr>
      <vt:lpstr>         KINA</vt:lpstr>
      <vt:lpstr>                      SADRŽAJ</vt:lpstr>
      <vt:lpstr>                            UVOD</vt:lpstr>
      <vt:lpstr>           GEOGRAFSKI  POLOŽAJ KINE</vt:lpstr>
      <vt:lpstr>             PRIRODNA OBILJEŽA KINE</vt:lpstr>
      <vt:lpstr>PowerPoint Presentation</vt:lpstr>
      <vt:lpstr>                        STANOVNIŠTVO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GOSPODARSTVO</vt:lpstr>
      <vt:lpstr>PowerPoint Presentation</vt:lpstr>
      <vt:lpstr>PowerPoint Presentation</vt:lpstr>
      <vt:lpstr>PowerPoint Presentation</vt:lpstr>
      <vt:lpstr>PowerPoint Presentation</vt:lpstr>
      <vt:lpstr>      KINESKA  KULTURA I  IZUMI</vt:lpstr>
      <vt:lpstr>                      KOMPAS</vt:lpstr>
      <vt:lpstr>                               BARUT</vt:lpstr>
      <vt:lpstr>PORCULAN                                                                                           SVILA</vt:lpstr>
      <vt:lpstr>ČAJ                                                                                                            PAPIR</vt:lpstr>
      <vt:lpstr>           ZANIMLJIVOSTI</vt:lpstr>
      <vt:lpstr>                   KINESKO  PISMO</vt:lpstr>
      <vt:lpstr>                         KINESKI  ZID</vt:lpstr>
      <vt:lpstr>PowerPoint Presentation</vt:lpstr>
      <vt:lpstr>Kečap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KINA</dc:title>
  <dc:creator>Korisnik</dc:creator>
  <cp:lastModifiedBy>Učenik</cp:lastModifiedBy>
  <cp:revision>57</cp:revision>
  <dcterms:created xsi:type="dcterms:W3CDTF">2014-10-22T12:22:31Z</dcterms:created>
  <dcterms:modified xsi:type="dcterms:W3CDTF">2014-12-02T09:58:32Z</dcterms:modified>
</cp:coreProperties>
</file>