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8" autoAdjust="0"/>
  </p:normalViewPr>
  <p:slideViewPr>
    <p:cSldViewPr>
      <p:cViewPr>
        <p:scale>
          <a:sx n="107" d="100"/>
          <a:sy n="107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D3EC2-3602-435E-9B5C-5B1E4F02AC26}" type="datetimeFigureOut">
              <a:rPr lang="sr-Latn-CS" smtClean="0"/>
              <a:pPr/>
              <a:t>3.2.2015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17108-A0EB-4349-94B9-7FA5855CF55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Rimljani" TargetMode="External"/><Relationship Id="rId2" Type="http://schemas.openxmlformats.org/officeDocument/2006/relationships/hyperlink" Target="http://hr.wikipedia.org/wiki/Hist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hr.wikipedia.org/wiki/Nacionalni_park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hr.wikipedia.org/wiki/Oto%C4%8D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Fa%C5%BEana" TargetMode="External"/><Relationship Id="rId5" Type="http://schemas.openxmlformats.org/officeDocument/2006/relationships/hyperlink" Target="http://hr.wikipedia.org/wiki/Istra" TargetMode="External"/><Relationship Id="rId4" Type="http://schemas.openxmlformats.org/officeDocument/2006/relationships/hyperlink" Target="http://hr.wikipedia.org/wiki/Jadransko_mo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r.wikipedia.org/wiki/Briju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hr.wikipedia.org/wiki/Hrvatska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hyperlink" Target="http://hr.wikipedia.org/wiki/Safa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Josip_Broz_Tito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hr.wikipedia.org/wiki/1978.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hr.wikipedia.org/wiki/Veliki_Brijun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ovnica.net/odredista/hrvatska/np-brijuni" TargetMode="External"/><Relationship Id="rId2" Type="http://schemas.openxmlformats.org/officeDocument/2006/relationships/hyperlink" Target="http://www.putovnica.net/odredista/italija/venec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putovnica.net/odredista/austr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hr-HR" dirty="0" smtClean="0"/>
              <a:t>Brijuni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400800" cy="1752600"/>
          </a:xfrm>
        </p:spPr>
        <p:txBody>
          <a:bodyPr/>
          <a:lstStyle/>
          <a:p>
            <a:r>
              <a:rPr lang="hr-HR" smtClean="0"/>
              <a:t>Stanko </a:t>
            </a:r>
            <a:r>
              <a:rPr lang="hr-HR" smtClean="0"/>
              <a:t>Marčić </a:t>
            </a:r>
            <a:r>
              <a:rPr lang="hr-HR" dirty="0" smtClean="0"/>
              <a:t>8. raz</a:t>
            </a:r>
          </a:p>
          <a:p>
            <a:endParaRPr lang="hr-HR" dirty="0"/>
          </a:p>
        </p:txBody>
      </p:sp>
      <p:sp>
        <p:nvSpPr>
          <p:cNvPr id="23554" name="AutoShape 2" descr="Slikovni rezultat za briju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8" name="Picture 6" descr="http://upload.wikimedia.org/wikipedia/commons/thumb/f/fc/Brijuni_%28hr%29.svg/250px-Brijuni_%28hr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2381250" cy="1952625"/>
          </a:xfrm>
          <a:prstGeom prst="rect">
            <a:avLst/>
          </a:prstGeom>
          <a:noFill/>
        </p:spPr>
      </p:pic>
      <p:pic>
        <p:nvPicPr>
          <p:cNvPr id="2052" name="Picture 4" descr="http://www.brijuni.hr/pictures/featur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3833766" cy="2875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Titov muzej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Sam Josip Broz Tito više je puta izjavljivao da mu je najljepše vrijeme u životu ono provedeno </a:t>
            </a:r>
            <a:r>
              <a:rPr lang="hr-HR" u="sng" dirty="0" smtClean="0"/>
              <a:t>na Brijunskom otočju, a posebno na malom i nenaseljenom otočiću Vangi</a:t>
            </a:r>
            <a:r>
              <a:rPr lang="hr-HR" dirty="0" smtClean="0"/>
              <a:t> od kojega je napravio svoj mali privatni raj i na koji su mogli doći samo oni iz njegova najintimnijeg kruga. 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2285992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prvim godina boravio je u rezidencijalnom objektu Bijela vila na Velikom Brijunu, a svoju najveću ljubav Vangu otkrio je potpuno slučajno. Dok se 1952. godine vozikao sandolinom, što je često radio na veliko nezadovoljstvo svoje pratnje, promijenio je svoju uobičajenu rutu i nošen morskom strujom doplutao do otočića Vange.</a:t>
            </a:r>
            <a:endParaRPr lang="hr-HR" dirty="0"/>
          </a:p>
        </p:txBody>
      </p:sp>
      <p:pic>
        <p:nvPicPr>
          <p:cNvPr id="22530" name="Picture 2" descr="http://upload.wikimedia.org/wikipedia/commons/d/d3/Brijuni28.maj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2786082" cy="2089562"/>
          </a:xfrm>
          <a:prstGeom prst="rect">
            <a:avLst/>
          </a:prstGeom>
          <a:noFill/>
        </p:spPr>
      </p:pic>
      <p:pic>
        <p:nvPicPr>
          <p:cNvPr id="22532" name="Picture 4" descr="http://www.jutarnji.hr/multimedia/dynamic/00279/tito-vanga_279512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636"/>
            <a:ext cx="3352780" cy="16763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Netaknuta priroda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00024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Na Brijunima </a:t>
            </a:r>
            <a:r>
              <a:rPr lang="vi-VN" dirty="0" smtClean="0"/>
              <a:t>ćete, kao i u brojnim drugim hrvatskim nacionalnim parkovima, zaista osjetiti pravi ugođaj netaknute prirode i ne će vam biti čudno vidjeti životinje kako bezbrižno pasu travu kao da nikad nisu vidjele čovjeka.</a:t>
            </a:r>
            <a:br>
              <a:rPr lang="vi-VN" dirty="0" smtClean="0"/>
            </a:br>
            <a:endParaRPr lang="hr-HR" dirty="0"/>
          </a:p>
        </p:txBody>
      </p:sp>
      <p:pic>
        <p:nvPicPr>
          <p:cNvPr id="23554" name="Picture 2" descr="Safari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840975" cy="3214710"/>
          </a:xfrm>
          <a:prstGeom prst="rect">
            <a:avLst/>
          </a:prstGeom>
          <a:noFill/>
        </p:spPr>
      </p:pic>
      <p:pic>
        <p:nvPicPr>
          <p:cNvPr id="23556" name="Picture 4" descr="http://www.croatiabooking.info/Repository/Slike%20sadrzaj/Nacionalni%20Parkovi/Brijuni/Brijuni%20zivoti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3777419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Možete vidjeti okamenjene </a:t>
            </a:r>
            <a:r>
              <a:rPr lang="hr-HR" b="1" dirty="0" smtClean="0"/>
              <a:t>otiske dinosaurovih stopa</a:t>
            </a:r>
            <a:r>
              <a:rPr lang="hr-HR" dirty="0" smtClean="0"/>
              <a:t>, ovdje to nije ništa novo, na otoku ih ima više od 200!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242886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Možete vidjeti poznatog endema.</a:t>
            </a:r>
            <a:r>
              <a:rPr lang="hr-HR" b="1" dirty="0" smtClean="0"/>
              <a:t> Istarskog goveda</a:t>
            </a:r>
            <a:r>
              <a:rPr lang="hr-HR" dirty="0" smtClean="0"/>
              <a:t> (</a:t>
            </a:r>
            <a:r>
              <a:rPr lang="hr-HR" b="1" dirty="0" smtClean="0"/>
              <a:t>Boškarin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24578" name="Picture 2" descr="http://www.mojportal.ba/slike/novosti/AAA%20ZANIMLJIVOSTI%202012/dinsoaur-na-brijun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810000" cy="2857500"/>
          </a:xfrm>
          <a:prstGeom prst="rect">
            <a:avLst/>
          </a:prstGeom>
          <a:noFill/>
        </p:spPr>
      </p:pic>
      <p:pic>
        <p:nvPicPr>
          <p:cNvPr id="24580" name="Picture 4" descr="http://www.istriasun.com/images/dinosaurs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3032745" cy="1285884"/>
          </a:xfrm>
          <a:prstGeom prst="rect">
            <a:avLst/>
          </a:prstGeom>
          <a:noFill/>
        </p:spPr>
      </p:pic>
      <p:pic>
        <p:nvPicPr>
          <p:cNvPr id="24582" name="Picture 6" descr="http://www.dzzp.hr/slike_upload/20100401/dzzp201004011402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86388"/>
            <a:ext cx="3071834" cy="13215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Legenda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28599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Jedna od legendi kaže da su na ovome mjestu, brigom anđela, skupljeni ostatci iz Edenskog vrta, kako bi, zaštićeni valovima, ostali ljudskome rodu za trajni podsjetnik.</a:t>
            </a:r>
            <a:br>
              <a:rPr lang="vi-VN" b="1" dirty="0" smtClean="0"/>
            </a:br>
            <a:endParaRPr lang="hr-HR" dirty="0"/>
          </a:p>
        </p:txBody>
      </p:sp>
      <p:pic>
        <p:nvPicPr>
          <p:cNvPr id="25602" name="Picture 2" descr="http://www.croatia-top.hr/prirodneljepote/slike/brijuni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181350" cy="2381250"/>
          </a:xfrm>
          <a:prstGeom prst="rect">
            <a:avLst/>
          </a:prstGeom>
          <a:noFill/>
        </p:spPr>
      </p:pic>
      <p:pic>
        <p:nvPicPr>
          <p:cNvPr id="25604" name="Picture 4" descr="http://magicshop.si/cache/magic/941-the_end_silk_sort-04f91147ef0f36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1481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Povijest</a:t>
            </a:r>
          </a:p>
          <a:p>
            <a:r>
              <a:rPr lang="hr-HR" dirty="0" smtClean="0"/>
              <a:t>Geografski položaj Brijuna</a:t>
            </a:r>
          </a:p>
          <a:p>
            <a:r>
              <a:rPr lang="hr-HR" dirty="0" smtClean="0"/>
              <a:t>Otoci Brijuna</a:t>
            </a:r>
          </a:p>
          <a:p>
            <a:r>
              <a:rPr lang="hr-HR" dirty="0" smtClean="0"/>
              <a:t>Brijunski sastanci</a:t>
            </a:r>
          </a:p>
          <a:p>
            <a:r>
              <a:rPr lang="hr-HR" dirty="0" smtClean="0"/>
              <a:t>Kulturno-povijesna baština</a:t>
            </a:r>
          </a:p>
          <a:p>
            <a:r>
              <a:rPr lang="hr-HR" dirty="0" smtClean="0"/>
              <a:t>Zološki vrt-safari i etno park</a:t>
            </a:r>
          </a:p>
          <a:p>
            <a:r>
              <a:rPr lang="hr-HR" dirty="0" smtClean="0"/>
              <a:t>Brijuni pojam luksuza i glamura</a:t>
            </a:r>
          </a:p>
          <a:p>
            <a:r>
              <a:rPr lang="hr-HR" dirty="0" smtClean="0"/>
              <a:t>Titov muzej</a:t>
            </a:r>
          </a:p>
          <a:p>
            <a:r>
              <a:rPr lang="hr-HR" dirty="0" smtClean="0"/>
              <a:t>Netaknuta priroda</a:t>
            </a:r>
          </a:p>
          <a:p>
            <a:r>
              <a:rPr lang="hr-HR" dirty="0" smtClean="0"/>
              <a:t>Zanimljivosti</a:t>
            </a:r>
          </a:p>
          <a:p>
            <a:r>
              <a:rPr lang="hr-HR" dirty="0" smtClean="0"/>
              <a:t>Legenda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571876"/>
            <a:ext cx="3786214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Brijuni imaju bogatu povijest: prvi, zasada nama poznati tragovi ljudskog djelovanja na Brijunima, sežu u treće tisućljeće prije Krista, kada su na Brijunima živjeli etnički nepoznati stanovnici koji su se bavili ratarstvom, stočarstvom, lovom i ribolovom, a oružje i oruđe izrađivali su od kamena, kostiju i pruća...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1357298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 vrijeme velike Egejske seobe naroda u prvom tisućljeću prije Krista na Brijune dolazi ilirsko pleme</a:t>
            </a:r>
            <a:r>
              <a:rPr lang="hr-HR" dirty="0" smtClean="0">
                <a:hlinkClick r:id="rId2" tooltip="Histri"/>
              </a:rPr>
              <a:t>Histri</a:t>
            </a:r>
            <a:r>
              <a:rPr lang="hr-HR" dirty="0" smtClean="0"/>
              <a:t>, po kojima je kasnije Istra i dobila ime. Nakon kojih su došli </a:t>
            </a:r>
            <a:r>
              <a:rPr lang="hr-HR" dirty="0" smtClean="0">
                <a:hlinkClick r:id="rId3" tooltip="Rimljani"/>
              </a:rPr>
              <a:t>Rimljani</a:t>
            </a:r>
            <a:endParaRPr lang="hr-HR" dirty="0"/>
          </a:p>
        </p:txBody>
      </p:sp>
      <p:pic>
        <p:nvPicPr>
          <p:cNvPr id="15362" name="Picture 2" descr="https://encrypted-tbn0.gstatic.com/images?q=tbn:ANd9GcT9xMz3JxXosfNll3BrjYBvOH4SkDt4xDX2cMyuGEl1bMxhMFt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357694"/>
            <a:ext cx="2466975" cy="1847851"/>
          </a:xfrm>
          <a:prstGeom prst="rect">
            <a:avLst/>
          </a:prstGeom>
          <a:noFill/>
        </p:spPr>
      </p:pic>
      <p:pic>
        <p:nvPicPr>
          <p:cNvPr id="15364" name="Picture 4" descr="http://croatia.hr/Images/t900x600-450/croatia_istria_national_park_brijuni_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2687884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Geografski položaj Brijuna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Brijuni</a:t>
            </a:r>
            <a:r>
              <a:rPr lang="hr-HR" dirty="0" smtClean="0"/>
              <a:t> su </a:t>
            </a:r>
            <a:r>
              <a:rPr lang="hr-HR" u="sng" dirty="0" smtClean="0">
                <a:hlinkClick r:id="rId2" tooltip="Otočje"/>
              </a:rPr>
              <a:t>otočje</a:t>
            </a:r>
            <a:r>
              <a:rPr lang="hr-HR" dirty="0" smtClean="0"/>
              <a:t> i </a:t>
            </a:r>
            <a:r>
              <a:rPr lang="hr-HR" dirty="0" smtClean="0">
                <a:hlinkClick r:id="rId3" tooltip="Nacionalni park"/>
              </a:rPr>
              <a:t>nacionalni park</a:t>
            </a:r>
            <a:r>
              <a:rPr lang="hr-HR" dirty="0" smtClean="0"/>
              <a:t> u </a:t>
            </a:r>
            <a:r>
              <a:rPr lang="hr-HR" dirty="0" smtClean="0">
                <a:hlinkClick r:id="rId4" tooltip="Jadransko more"/>
              </a:rPr>
              <a:t>Jadranskom moru</a:t>
            </a:r>
            <a:r>
              <a:rPr lang="hr-HR" dirty="0" smtClean="0"/>
              <a:t>, na hrvatskom dijelu Jadrana.</a:t>
            </a:r>
          </a:p>
          <a:p>
            <a:r>
              <a:rPr lang="hr-HR" dirty="0" smtClean="0"/>
              <a:t>Nalaze se koji kilometar zapadno od </a:t>
            </a:r>
            <a:r>
              <a:rPr lang="hr-HR" dirty="0" smtClean="0">
                <a:hlinkClick r:id="rId5" tooltip="Istra"/>
              </a:rPr>
              <a:t>istarske</a:t>
            </a:r>
            <a:r>
              <a:rPr lang="hr-HR" dirty="0" smtClean="0"/>
              <a:t> obale, nasuprot mjesta </a:t>
            </a:r>
            <a:r>
              <a:rPr lang="hr-HR" dirty="0" smtClean="0">
                <a:hlinkClick r:id="rId6" tooltip="Fažana"/>
              </a:rPr>
              <a:t>Fažana</a:t>
            </a:r>
            <a:r>
              <a:rPr lang="hr-HR" dirty="0" smtClean="0"/>
              <a:t>, te se sastoje od 14 otoka i otočića ukupne površine 33,9 km kvadratna </a:t>
            </a:r>
            <a:endParaRPr lang="hr-HR" dirty="0"/>
          </a:p>
        </p:txBody>
      </p:sp>
      <p:pic>
        <p:nvPicPr>
          <p:cNvPr id="16386" name="Picture 2" descr="http://media-cdn.tripadvisor.com/media/photo-s/01/7d/90/1b/brijun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286256"/>
            <a:ext cx="2963547" cy="2214578"/>
          </a:xfrm>
          <a:prstGeom prst="rect">
            <a:avLst/>
          </a:prstGeom>
          <a:noFill/>
        </p:spPr>
      </p:pic>
      <p:pic>
        <p:nvPicPr>
          <p:cNvPr id="16388" name="Picture 4" descr="http://www.pula-city-tours.com/brijuni_islands_tour/images/Brijuni_ma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785926"/>
            <a:ext cx="577416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Otoci Brijuna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85992"/>
            <a:ext cx="214314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sastoje od 14 otoka i otočića ukupne površine 33,9 km kvadratna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4500570"/>
            <a:ext cx="35719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Dva najveća otoka su Veliki Brijun 7 km</a:t>
            </a:r>
            <a:r>
              <a:rPr lang="hr-HR" baseline="30000" dirty="0" smtClean="0"/>
              <a:t>2</a:t>
            </a:r>
            <a:r>
              <a:rPr lang="hr-HR" dirty="0" smtClean="0"/>
              <a:t> i Mali Brijun 1,7 km</a:t>
            </a:r>
            <a:r>
              <a:rPr lang="hr-HR" baseline="30000" dirty="0" smtClean="0"/>
              <a:t>2</a:t>
            </a:r>
            <a:r>
              <a:rPr lang="hr-HR" dirty="0" smtClean="0"/>
              <a:t>, a manji su Sveti Marko, Gaz, Okrugljak, Šupin, Šupinić, Galija, Grunj,Vanga,Madoa, Vrsar,Kozada i Sveti Jerolim.</a:t>
            </a:r>
            <a:endParaRPr lang="hr-HR" dirty="0"/>
          </a:p>
        </p:txBody>
      </p:sp>
      <p:pic>
        <p:nvPicPr>
          <p:cNvPr id="17410" name="Picture 2" descr="http://charter.ncp.hr/tmp/hrvatska/nacionalni-parkovi/1279608230000_brijuni_otoci_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3714776" cy="2303161"/>
          </a:xfrm>
          <a:prstGeom prst="rect">
            <a:avLst/>
          </a:prstGeom>
          <a:noFill/>
        </p:spPr>
      </p:pic>
      <p:pic>
        <p:nvPicPr>
          <p:cNvPr id="17412" name="Picture 4" descr="http://www.vikendi.com/data/destination/000678/nacionalni-park-brijuni_5d11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428892" cy="2359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Brijunski sastanci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2071678"/>
            <a:ext cx="2357454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Na Brijunima je prvi hrvatski predsjednik dr. Franjo Tuđman održavao brojne sastanke. </a:t>
            </a:r>
            <a:endParaRPr lang="hr-H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2910" y="3857628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 Najpoznatiji je Brijunski sastanak od 31. srpnja 1995. na kojem je s generalima Hrvatske vojske i drugim vojnim dužnosnicima dogovorio konačni plan vojno-redarstvene operacije Oluja čija je uspješna izvedba Hrvatskoj (i BiH) donijela mir.</a:t>
            </a:r>
            <a:r>
              <a:rPr lang="hr-HR" baseline="30000" dirty="0" smtClean="0">
                <a:hlinkClick r:id="rId2"/>
              </a:rPr>
              <a:t>[</a:t>
            </a:r>
            <a:endParaRPr lang="hr-HR" dirty="0"/>
          </a:p>
        </p:txBody>
      </p:sp>
      <p:pic>
        <p:nvPicPr>
          <p:cNvPr id="18434" name="Picture 2" descr="http://www.jutarnji.hr/multimedia/dynamic/00121/brijuni_wide_121743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72008"/>
            <a:ext cx="4127527" cy="1857388"/>
          </a:xfrm>
          <a:prstGeom prst="rect">
            <a:avLst/>
          </a:prstGeom>
          <a:noFill/>
        </p:spPr>
      </p:pic>
      <p:pic>
        <p:nvPicPr>
          <p:cNvPr id="18436" name="Picture 4" descr="http://www.markovrdoljak.com/repository/images/_variations/d/4/d4b2199a20b70a4a340e97f39dfd9782_portfolio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2783706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Kulturno-povijesna baština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4857784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Brijunsko otočje izuzetan je spoj prirodnih vrijednosti i kulturno-povijesne baštine. Blaga klima i pogodni zemljopisni uvjeti, duboko u kopno uvučeni zaljevi te dobro branjeni visinski položaji, osigurali su kontinuitet djelovanja čovjeka na otoku od prapovijesti do najnovijeg doba. Na relativno malom otočju, površine nešto veće od 7 km2, evidentirano je stotinjak lokaliteta i objekata arheoloških i kulturno-povijesnih vrijednosti koji obuhvaćaju razdoblje od prvog neolitskog naselja poluzemunica u zaljevu Soline do stvaranja mondenog ljetovališta i lječilišta početkom proteklog stoljeća te predsjedničke rezidencije koju su tijekom 25 godina (1954.-1979.) pohodili državnici čak trećine zemalja diljem svijeta.</a:t>
            </a:r>
            <a:endParaRPr lang="hr-HR" dirty="0"/>
          </a:p>
        </p:txBody>
      </p:sp>
      <p:pic>
        <p:nvPicPr>
          <p:cNvPr id="19458" name="Picture 2" descr="http://www.viabalkans.com/wp-content/uploads/2010/07/otocje-briju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478121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Zološki vrt safari i etno park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285992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Safari park Brijuni</a:t>
            </a:r>
            <a:r>
              <a:rPr lang="hr-HR" dirty="0" smtClean="0"/>
              <a:t> jedini je </a:t>
            </a:r>
            <a:r>
              <a:rPr lang="hr-HR" u="sng" dirty="0" smtClean="0">
                <a:hlinkClick r:id="rId2" tooltip="Safari"/>
              </a:rPr>
              <a:t>safari</a:t>
            </a:r>
            <a:r>
              <a:rPr lang="hr-HR" dirty="0" smtClean="0"/>
              <a:t> park u </a:t>
            </a:r>
            <a:r>
              <a:rPr lang="hr-HR" dirty="0" smtClean="0">
                <a:hlinkClick r:id="rId3" tooltip="Hrvatska"/>
              </a:rPr>
              <a:t>Hrvatskoj</a:t>
            </a:r>
            <a:r>
              <a:rPr lang="hr-HR" dirty="0" smtClean="0"/>
              <a:t>. Nalazi se na prostoru veličine 9 ha na sjevernom rubu </a:t>
            </a:r>
            <a:r>
              <a:rPr lang="hr-HR" dirty="0" smtClean="0">
                <a:hlinkClick r:id="rId4" tooltip="Veliki Brijun"/>
              </a:rPr>
              <a:t>Velikog Brijuna</a:t>
            </a:r>
            <a:r>
              <a:rPr lang="hr-HR" dirty="0" smtClean="0"/>
              <a:t>, unutar nacionalnog parka. Osnovan je </a:t>
            </a:r>
            <a:r>
              <a:rPr lang="hr-HR" dirty="0" smtClean="0">
                <a:hlinkClick r:id="rId5" tooltip="1978."/>
              </a:rPr>
              <a:t>1978.</a:t>
            </a:r>
            <a:r>
              <a:rPr lang="hr-HR" dirty="0" smtClean="0"/>
              <a:t> godine i u njega su smještene egzotične životinje koje su strani državnici  darivali dugogodišnjem jugoslavenskom predsjedniku </a:t>
            </a:r>
            <a:r>
              <a:rPr lang="hr-HR" dirty="0" smtClean="0">
                <a:hlinkClick r:id="rId6" tooltip="Josip Broz Tito"/>
              </a:rPr>
              <a:t>Josipu Brozu Titu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http://www.24sata.hr/image/brijuni-uginuo-titov-slon-sony-lanka-ostala-sama-900x600-20100413-20101019013728-2892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857760"/>
            <a:ext cx="2464611" cy="1643074"/>
          </a:xfrm>
          <a:prstGeom prst="rect">
            <a:avLst/>
          </a:prstGeom>
          <a:noFill/>
        </p:spPr>
      </p:pic>
      <p:pic>
        <p:nvPicPr>
          <p:cNvPr id="1028" name="Picture 4" descr="http://www.jutarnji.hr/multimedia/archive/00235/koki_235658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571612"/>
            <a:ext cx="3000396" cy="1500198"/>
          </a:xfrm>
          <a:prstGeom prst="rect">
            <a:avLst/>
          </a:prstGeom>
          <a:noFill/>
        </p:spPr>
      </p:pic>
      <p:pic>
        <p:nvPicPr>
          <p:cNvPr id="1030" name="Picture 6" descr="http://www.yachtscroatia.com/_resources/images/2011/yachts-016/Lagoon-Dita/Lagoon-450-Adriatic-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286124"/>
            <a:ext cx="2251704" cy="1500198"/>
          </a:xfrm>
          <a:prstGeom prst="rect">
            <a:avLst/>
          </a:prstGeom>
          <a:noFill/>
        </p:spPr>
      </p:pic>
      <p:pic>
        <p:nvPicPr>
          <p:cNvPr id="1032" name="Picture 8" descr="http://www.brijuni.hr/docs/brijuni2011HR/pictures/311/Origi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4857760"/>
            <a:ext cx="2286015" cy="1714512"/>
          </a:xfrm>
          <a:prstGeom prst="rect">
            <a:avLst/>
          </a:prstGeom>
          <a:noFill/>
        </p:spPr>
      </p:pic>
      <p:pic>
        <p:nvPicPr>
          <p:cNvPr id="1034" name="Picture 10" descr="http://data.glasistre.hr/sites/default/files/imagecache/normal/smil1896071.jpg.crop_displa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214686"/>
            <a:ext cx="2366663" cy="1571612"/>
          </a:xfrm>
          <a:prstGeom prst="rect">
            <a:avLst/>
          </a:prstGeom>
          <a:noFill/>
        </p:spPr>
      </p:pic>
      <p:pic>
        <p:nvPicPr>
          <p:cNvPr id="1036" name="Picture 12" descr="http://forum.net.hr/cfs-file.ashx/__key/CommunityServer.Discussions.Components.Files/54/4314.resized_5F00_brijuni3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1571612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Brijuni pojam luksuza i glamura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1857364"/>
            <a:ext cx="2857520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Iako su kroz povijest najviše bili 'u rukama' </a:t>
            </a:r>
            <a:r>
              <a:rPr lang="vi-VN" b="1" dirty="0" smtClean="0">
                <a:hlinkClick r:id="rId2"/>
              </a:rPr>
              <a:t>Venecijanaca</a:t>
            </a:r>
            <a:r>
              <a:rPr lang="vi-VN" dirty="0" smtClean="0"/>
              <a:t>, </a:t>
            </a:r>
            <a:r>
              <a:rPr lang="vi-VN" b="1" dirty="0" smtClean="0">
                <a:hlinkClick r:id="rId3" tooltip="Brijuni"/>
              </a:rPr>
              <a:t>Brijuni</a:t>
            </a:r>
            <a:r>
              <a:rPr lang="vi-VN" dirty="0" smtClean="0"/>
              <a:t> kakve danas poznajemo djelo su </a:t>
            </a:r>
            <a:r>
              <a:rPr lang="vi-VN" b="1" dirty="0" smtClean="0"/>
              <a:t>Paula Kupelwiesera</a:t>
            </a:r>
            <a:r>
              <a:rPr lang="vi-VN" dirty="0" smtClean="0"/>
              <a:t>, </a:t>
            </a:r>
            <a:r>
              <a:rPr lang="vi-VN" b="1" u="sng" dirty="0" smtClean="0">
                <a:hlinkClick r:id="rId4"/>
              </a:rPr>
              <a:t>austrijskog</a:t>
            </a:r>
            <a:r>
              <a:rPr lang="vi-VN" dirty="0" smtClean="0"/>
              <a:t> magnata koji je krajem 19. stoljeća kupio cijelo otočje i učinio ga ekskluzivnim mjestom tadašnje austro-ugarske rivijere, gdje se </a:t>
            </a:r>
            <a:r>
              <a:rPr lang="vi-VN" b="1" dirty="0" smtClean="0"/>
              <a:t>europska aristokracija</a:t>
            </a:r>
            <a:r>
              <a:rPr lang="vi-VN" dirty="0" smtClean="0"/>
              <a:t> borila biti viđena, bilo na </a:t>
            </a:r>
            <a:r>
              <a:rPr lang="vi-VN" b="1" dirty="0" smtClean="0"/>
              <a:t>golf i poloturniru</a:t>
            </a:r>
            <a:r>
              <a:rPr lang="vi-VN" dirty="0" smtClean="0"/>
              <a:t>, bilo u hotelu i kasinu.</a:t>
            </a:r>
            <a:br>
              <a:rPr lang="vi-VN" dirty="0" smtClean="0"/>
            </a:b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Brijuni, za mnoge 'raj na Zemlji' i pojam luksuza i glamura</a:t>
            </a:r>
            <a:br>
              <a:rPr lang="hr-HR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1506" name="Picture 2" descr="NP Briju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4615992" cy="2000264"/>
          </a:xfrm>
          <a:prstGeom prst="rect">
            <a:avLst/>
          </a:prstGeom>
          <a:noFill/>
        </p:spPr>
      </p:pic>
      <p:pic>
        <p:nvPicPr>
          <p:cNvPr id="21508" name="Picture 4" descr="Sire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143134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450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Brijuni</vt:lpstr>
      <vt:lpstr>Sadržaj</vt:lpstr>
      <vt:lpstr>Povijest</vt:lpstr>
      <vt:lpstr>Geografski položaj Brijuna</vt:lpstr>
      <vt:lpstr>Otoci Brijuna</vt:lpstr>
      <vt:lpstr>Brijunski sastanci</vt:lpstr>
      <vt:lpstr>Kulturno-povijesna baština</vt:lpstr>
      <vt:lpstr>Zološki vrt safari i etno park</vt:lpstr>
      <vt:lpstr>Brijuni pojam luksuza i glamura</vt:lpstr>
      <vt:lpstr>Titov muzej</vt:lpstr>
      <vt:lpstr>Netaknuta priroda</vt:lpstr>
      <vt:lpstr>Zanimljivosti</vt:lpstr>
      <vt:lpstr>Legenda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Brijuni</dc:title>
  <dc:creator>Marcic</dc:creator>
  <cp:lastModifiedBy>Učenik</cp:lastModifiedBy>
  <cp:revision>13</cp:revision>
  <dcterms:created xsi:type="dcterms:W3CDTF">2014-12-17T20:40:42Z</dcterms:created>
  <dcterms:modified xsi:type="dcterms:W3CDTF">2015-02-03T06:47:21Z</dcterms:modified>
</cp:coreProperties>
</file>