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8" r:id="rId11"/>
    <p:sldId id="264" r:id="rId12"/>
    <p:sldId id="267" r:id="rId13"/>
    <p:sldId id="265" r:id="rId14"/>
    <p:sldId id="270" r:id="rId15"/>
    <p:sldId id="266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Jednakokračni trokut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5EDBFDA-79D8-4160-8B73-F2E0B6C4EB40}" type="datetimeFigureOut">
              <a:rPr lang="sr-Latn-CS" smtClean="0"/>
              <a:t>3.2.2015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779DE9B-7F3D-4696-8C98-331011AB879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BFDA-79D8-4160-8B73-F2E0B6C4EB40}" type="datetimeFigureOut">
              <a:rPr lang="sr-Latn-CS" smtClean="0"/>
              <a:t>3.2.2015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9DE9B-7F3D-4696-8C98-331011AB879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BFDA-79D8-4160-8B73-F2E0B6C4EB40}" type="datetimeFigureOut">
              <a:rPr lang="sr-Latn-CS" smtClean="0"/>
              <a:t>3.2.2015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9DE9B-7F3D-4696-8C98-331011AB879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5EDBFDA-79D8-4160-8B73-F2E0B6C4EB40}" type="datetimeFigureOut">
              <a:rPr lang="sr-Latn-CS" smtClean="0"/>
              <a:t>3.2.2015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9DE9B-7F3D-4696-8C98-331011AB879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 trokut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Jednakokračni trokut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5EDBFDA-79D8-4160-8B73-F2E0B6C4EB40}" type="datetimeFigureOut">
              <a:rPr lang="sr-Latn-CS" smtClean="0"/>
              <a:t>3.2.2015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779DE9B-7F3D-4696-8C98-331011AB879B}" type="slidenum">
              <a:rPr lang="hr-HR" smtClean="0"/>
              <a:t>‹#›</a:t>
            </a:fld>
            <a:endParaRPr lang="hr-HR"/>
          </a:p>
        </p:txBody>
      </p:sp>
      <p:cxnSp>
        <p:nvCxnSpPr>
          <p:cNvPr id="11" name="Ravni poveznik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5EDBFDA-79D8-4160-8B73-F2E0B6C4EB40}" type="datetimeFigureOut">
              <a:rPr lang="sr-Latn-CS" smtClean="0"/>
              <a:t>3.2.2015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779DE9B-7F3D-4696-8C98-331011AB879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5EDBFDA-79D8-4160-8B73-F2E0B6C4EB40}" type="datetimeFigureOut">
              <a:rPr lang="sr-Latn-CS" smtClean="0"/>
              <a:t>3.2.2015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779DE9B-7F3D-4696-8C98-331011AB879B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BFDA-79D8-4160-8B73-F2E0B6C4EB40}" type="datetimeFigureOut">
              <a:rPr lang="sr-Latn-CS" smtClean="0"/>
              <a:t>3.2.2015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9DE9B-7F3D-4696-8C98-331011AB879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5EDBFDA-79D8-4160-8B73-F2E0B6C4EB40}" type="datetimeFigureOut">
              <a:rPr lang="sr-Latn-CS" smtClean="0"/>
              <a:t>3.2.2015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779DE9B-7F3D-4696-8C98-331011AB879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5EDBFDA-79D8-4160-8B73-F2E0B6C4EB40}" type="datetimeFigureOut">
              <a:rPr lang="sr-Latn-CS" smtClean="0"/>
              <a:t>3.2.2015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779DE9B-7F3D-4696-8C98-331011AB879B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5EDBFDA-79D8-4160-8B73-F2E0B6C4EB40}" type="datetimeFigureOut">
              <a:rPr lang="sr-Latn-CS" smtClean="0"/>
              <a:t>3.2.2015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779DE9B-7F3D-4696-8C98-331011AB879B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 trokut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5EDBFDA-79D8-4160-8B73-F2E0B6C4EB40}" type="datetimeFigureOut">
              <a:rPr lang="sr-Latn-CS" smtClean="0"/>
              <a:t>3.2.2015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779DE9B-7F3D-4696-8C98-331011AB879B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orisnik\Desktop\KUD%20Sloga%20i%20mjesovita%20klapa%20Slanac%20iz%20Velog%20Iza%20gostovali%20u%20Burgdorfu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orisnik\Desktop\Glagolja&#353;ka%20misa%20Veli%20I&#382;%20-%20Viruju%20(Vjerovanje%20-%20Credo).rv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orisnik\Desktop\Otok%20I&#382;,%20Hrvatska-Island%20of%20I&#382;,%20Croatia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500166" y="-285776"/>
            <a:ext cx="3624711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3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IŽ</a:t>
            </a:r>
            <a:endParaRPr lang="hr-HR" sz="3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1071538" y="4572008"/>
            <a:ext cx="5500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Otok i mjesto od dva slova.</a:t>
            </a:r>
            <a:endParaRPr lang="hr-HR" sz="4000" dirty="0"/>
          </a:p>
        </p:txBody>
      </p:sp>
      <p:pic>
        <p:nvPicPr>
          <p:cNvPr id="23554" name="Picture 2" descr="Croatia I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85728"/>
            <a:ext cx="4214810" cy="3371848"/>
          </a:xfrm>
          <a:prstGeom prst="rect">
            <a:avLst/>
          </a:prstGeom>
          <a:noFill/>
        </p:spPr>
      </p:pic>
      <p:sp>
        <p:nvSpPr>
          <p:cNvPr id="7" name="Strelica udesno 6"/>
          <p:cNvSpPr/>
          <p:nvPr/>
        </p:nvSpPr>
        <p:spPr>
          <a:xfrm>
            <a:off x="5214942" y="1714488"/>
            <a:ext cx="114300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/>
          <p:cNvSpPr txBox="1"/>
          <p:nvPr/>
        </p:nvSpPr>
        <p:spPr>
          <a:xfrm>
            <a:off x="7286612" y="5500702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Ante Kraljević</a:t>
            </a:r>
          </a:p>
          <a:p>
            <a:r>
              <a:rPr lang="hr-HR" dirty="0" smtClean="0"/>
              <a:t>8.razred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IŠKA KLAPA U GOSTIMA</a:t>
            </a:r>
            <a:endParaRPr lang="hr-HR" dirty="0"/>
          </a:p>
        </p:txBody>
      </p:sp>
      <p:pic>
        <p:nvPicPr>
          <p:cNvPr id="4" name="KUD Sloga i mjesovita klapa Slanac iz Velog Iza gostovali u Burgdorfu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35824" y="1785926"/>
            <a:ext cx="8636060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0" y="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Veli </a:t>
            </a:r>
            <a:r>
              <a:rPr lang="hr-HR" sz="2800" dirty="0" err="1" smtClean="0"/>
              <a:t>iž</a:t>
            </a:r>
            <a:r>
              <a:rPr lang="hr-HR" sz="2800" dirty="0" smtClean="0"/>
              <a:t> je jedna od jedinih mjesta u kojem se neke mise pjevaju na </a:t>
            </a:r>
            <a:r>
              <a:rPr lang="hr-HR" sz="2800" dirty="0" err="1" smtClean="0"/>
              <a:t>gljagoljici</a:t>
            </a:r>
            <a:r>
              <a:rPr lang="hr-HR" sz="2800" dirty="0" smtClean="0"/>
              <a:t>.</a:t>
            </a:r>
          </a:p>
          <a:p>
            <a:r>
              <a:rPr lang="hr-HR" sz="2800" dirty="0" smtClean="0"/>
              <a:t>Na određene blagdane(dani </a:t>
            </a:r>
            <a:r>
              <a:rPr lang="hr-HR" sz="2800" dirty="0" smtClean="0"/>
              <a:t>svetaca, Božić,Uskrs </a:t>
            </a:r>
            <a:r>
              <a:rPr lang="hr-HR" sz="2800" dirty="0" smtClean="0"/>
              <a:t>itd.) mise su na gljagoljici i svatko dobije prijevod mise na papiru na hrvatski.</a:t>
            </a:r>
            <a:endParaRPr lang="hr-HR" sz="2800" dirty="0"/>
          </a:p>
        </p:txBody>
      </p:sp>
      <p:pic>
        <p:nvPicPr>
          <p:cNvPr id="33794" name="Picture 2" descr="http://www.zadarskanadbiskupija.hr/wp-content/uploads/2010/07/Veli-I%C5%BE-unutr-crkve-300x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428868"/>
            <a:ext cx="5070819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GLAGOLJAŠKA MISA</a:t>
            </a:r>
            <a:endParaRPr lang="hr-HR" dirty="0"/>
          </a:p>
        </p:txBody>
      </p:sp>
      <p:pic>
        <p:nvPicPr>
          <p:cNvPr id="4" name="Glagoljaška misa Veli Iž - Viruju (Vjerovanje - Credo).rv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85852" y="1704164"/>
            <a:ext cx="6286544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7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0" y="0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Prema popisu stanovništva iz </a:t>
            </a:r>
            <a:r>
              <a:rPr lang="hr-HR" dirty="0" smtClean="0"/>
              <a:t>2001</a:t>
            </a:r>
            <a:r>
              <a:rPr lang="hr-HR" dirty="0"/>
              <a:t>. godine, naselje je imalo 450 stanovnika.</a:t>
            </a:r>
          </a:p>
          <a:p>
            <a:r>
              <a:rPr lang="hr-HR" dirty="0"/>
              <a:t>Prema popisu iz 2011. naselje je imalo 400 stanovnika</a:t>
            </a:r>
            <a:r>
              <a:rPr lang="hr-HR" dirty="0" smtClean="0"/>
              <a:t>.</a:t>
            </a:r>
          </a:p>
          <a:p>
            <a:r>
              <a:rPr lang="hr-HR" dirty="0" smtClean="0"/>
              <a:t>1921. Je bilo najviše stanovnika to jest </a:t>
            </a:r>
            <a:r>
              <a:rPr lang="hr-HR" dirty="0"/>
              <a:t>1753</a:t>
            </a:r>
          </a:p>
          <a:p>
            <a:endParaRPr lang="hr-HR" dirty="0"/>
          </a:p>
        </p:txBody>
      </p:sp>
      <p:pic>
        <p:nvPicPr>
          <p:cNvPr id="35842" name="Picture 2" descr="http://www.zadar.travel/images/original/IZ_VELI_12931144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5790096" cy="3857652"/>
          </a:xfrm>
          <a:prstGeom prst="rect">
            <a:avLst/>
          </a:prstGeom>
          <a:noFill/>
        </p:spPr>
      </p:pic>
      <p:pic>
        <p:nvPicPr>
          <p:cNvPr id="35844" name="Picture 4" descr="http://www.zadarskilist.hr/media/base/velii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098449"/>
            <a:ext cx="4143372" cy="2759551"/>
          </a:xfrm>
          <a:prstGeom prst="rect">
            <a:avLst/>
          </a:prstGeom>
          <a:noFill/>
        </p:spPr>
      </p:pic>
      <p:pic>
        <p:nvPicPr>
          <p:cNvPr id="35846" name="Picture 6" descr="http://www.mojsmjestaj.hr/foto/places/veliIz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714356"/>
            <a:ext cx="3357554" cy="339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357158" y="0"/>
            <a:ext cx="8786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Do </a:t>
            </a:r>
            <a:r>
              <a:rPr lang="hr-HR" sz="2800" dirty="0" err="1" smtClean="0"/>
              <a:t>Velog</a:t>
            </a:r>
            <a:r>
              <a:rPr lang="hr-HR" sz="2800" dirty="0" smtClean="0"/>
              <a:t> </a:t>
            </a:r>
            <a:r>
              <a:rPr lang="hr-HR" sz="2800" dirty="0" err="1" smtClean="0"/>
              <a:t>iža</a:t>
            </a:r>
            <a:r>
              <a:rPr lang="hr-HR" sz="2800" dirty="0" smtClean="0"/>
              <a:t> dođemo tako da iz zadra uzmemo brod koji ce </a:t>
            </a:r>
            <a:r>
              <a:rPr lang="hr-HR" sz="2800" dirty="0" err="1" smtClean="0"/>
              <a:t>proč</a:t>
            </a:r>
            <a:r>
              <a:rPr lang="hr-HR" sz="2800" dirty="0" smtClean="0"/>
              <a:t> pod most </a:t>
            </a:r>
            <a:r>
              <a:rPr lang="hr-HR" sz="2800" dirty="0" err="1" smtClean="0"/>
              <a:t>Ždrelac</a:t>
            </a:r>
            <a:r>
              <a:rPr lang="hr-HR" sz="2800" dirty="0" smtClean="0"/>
              <a:t> koji spaja mjesta Ugljan i Pašman</a:t>
            </a:r>
            <a:endParaRPr lang="hr-HR" sz="2800" dirty="0"/>
          </a:p>
        </p:txBody>
      </p:sp>
      <p:pic>
        <p:nvPicPr>
          <p:cNvPr id="38914" name="Picture 2" descr="http://www.ezadar.hr/repository/image_raw/83987/large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14488"/>
            <a:ext cx="6286544" cy="4207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8229600" cy="1399032"/>
          </a:xfrm>
        </p:spPr>
        <p:txBody>
          <a:bodyPr>
            <a:noAutofit/>
          </a:bodyPr>
          <a:lstStyle/>
          <a:p>
            <a:r>
              <a:rPr lang="hr-HR" sz="9600" dirty="0" smtClean="0"/>
              <a:t>MALI IŽ</a:t>
            </a:r>
            <a:endParaRPr lang="hr-HR" sz="96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642910" y="1643050"/>
            <a:ext cx="8501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Mali Iž je naselje u sastavu Grada Zadra, u Zadarskoj županiji. Nalazi se na otoku Ižu.</a:t>
            </a:r>
            <a:endParaRPr lang="hr-HR" sz="2800" dirty="0"/>
          </a:p>
        </p:txBody>
      </p:sp>
      <p:sp>
        <p:nvSpPr>
          <p:cNvPr id="5" name="Pravokutnik 4"/>
          <p:cNvSpPr/>
          <p:nvPr/>
        </p:nvSpPr>
        <p:spPr>
          <a:xfrm>
            <a:off x="642910" y="2643182"/>
            <a:ext cx="7000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/>
              <a:t>Kretanje broja stanovnika od 1857. do 2011.</a:t>
            </a:r>
            <a:endParaRPr lang="hr-HR" sz="3600" dirty="0"/>
          </a:p>
        </p:txBody>
      </p:sp>
      <p:pic>
        <p:nvPicPr>
          <p:cNvPr id="37890" name="Picture 2" descr="http://upload.wikimedia.org/wikipedia/hr/timeline/03139c6fda75473781931d288645ef5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214687"/>
            <a:ext cx="5143536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428728" y="0"/>
            <a:ext cx="646843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115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SADRŽAJ</a:t>
            </a:r>
            <a:endParaRPr lang="hr-HR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285720" y="1785926"/>
            <a:ext cx="85011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 smtClean="0"/>
              <a:t>-OTOK IŽ</a:t>
            </a:r>
          </a:p>
          <a:p>
            <a:r>
              <a:rPr lang="hr-HR" sz="5400" dirty="0" smtClean="0"/>
              <a:t>-VELI IŽ</a:t>
            </a:r>
          </a:p>
          <a:p>
            <a:r>
              <a:rPr lang="hr-HR" sz="5400" dirty="0" smtClean="0"/>
              <a:t>-MALI IŽ</a:t>
            </a:r>
          </a:p>
          <a:p>
            <a:endParaRPr lang="hr-HR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2286000" y="0"/>
            <a:ext cx="51867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r-HR" sz="8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OTOK IŽ</a:t>
            </a:r>
            <a:endParaRPr lang="hr-HR" sz="8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0" y="1340768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Iž je otok u zadarskom</a:t>
            </a:r>
            <a:r>
              <a:rPr lang="hr-HR" sz="2800" dirty="0" smtClean="0"/>
              <a:t> otočju</a:t>
            </a:r>
            <a:r>
              <a:rPr lang="vi-VN" sz="2800" dirty="0" smtClean="0"/>
              <a:t>, između</a:t>
            </a:r>
            <a:r>
              <a:rPr lang="hr-HR" sz="2800" dirty="0" smtClean="0"/>
              <a:t> </a:t>
            </a:r>
            <a:r>
              <a:rPr lang="vi-VN" sz="2800" dirty="0" smtClean="0"/>
              <a:t>Dugog otoka i Ugljana, od kojih je odvojenSrednjim kanalom na istoku i Iškim na </a:t>
            </a:r>
            <a:r>
              <a:rPr lang="vi-VN" sz="2800" dirty="0" smtClean="0"/>
              <a:t>zapadu</a:t>
            </a:r>
            <a:endParaRPr lang="hr-HR" sz="2800" dirty="0" smtClean="0"/>
          </a:p>
          <a:p>
            <a:r>
              <a:rPr lang="hr-HR" sz="2800" dirty="0" smtClean="0"/>
              <a:t>P=</a:t>
            </a:r>
            <a:r>
              <a:rPr lang="vi-VN" sz="2800" dirty="0" smtClean="0"/>
              <a:t>17,59 km2</a:t>
            </a:r>
            <a:endParaRPr lang="hr-HR" sz="2800" dirty="0" smtClean="0"/>
          </a:p>
          <a:p>
            <a:r>
              <a:rPr lang="hr-HR" sz="2800" dirty="0" smtClean="0"/>
              <a:t>S=</a:t>
            </a:r>
            <a:r>
              <a:rPr lang="vi-VN" sz="2800" dirty="0" smtClean="0"/>
              <a:t>557 </a:t>
            </a:r>
            <a:r>
              <a:rPr lang="vi-VN" sz="2800" dirty="0" smtClean="0"/>
              <a:t>stanovnika. </a:t>
            </a:r>
            <a:endParaRPr lang="hr-HR" sz="2800" dirty="0" smtClean="0"/>
          </a:p>
          <a:p>
            <a:r>
              <a:rPr lang="vi-VN" sz="2800" dirty="0" smtClean="0"/>
              <a:t>Okružuje </a:t>
            </a:r>
            <a:r>
              <a:rPr lang="vi-VN" sz="2800" dirty="0" smtClean="0"/>
              <a:t>ga deset otočića, a najveći među njima je Knežak. </a:t>
            </a:r>
            <a:endParaRPr lang="hr-HR" sz="2800" dirty="0"/>
          </a:p>
        </p:txBody>
      </p:sp>
      <p:pic>
        <p:nvPicPr>
          <p:cNvPr id="26626" name="Picture 2" descr="Izb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79390"/>
            <a:ext cx="4572000" cy="2578610"/>
          </a:xfrm>
          <a:prstGeom prst="rect">
            <a:avLst/>
          </a:prstGeom>
          <a:noFill/>
        </p:spPr>
      </p:pic>
      <p:sp>
        <p:nvSpPr>
          <p:cNvPr id="7" name="Strelica ulijevo 6"/>
          <p:cNvSpPr/>
          <p:nvPr/>
        </p:nvSpPr>
        <p:spPr>
          <a:xfrm>
            <a:off x="5643570" y="3929066"/>
            <a:ext cx="500066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/>
          <p:cNvSpPr txBox="1"/>
          <p:nvPr/>
        </p:nvSpPr>
        <p:spPr>
          <a:xfrm>
            <a:off x="6357950" y="3857628"/>
            <a:ext cx="12144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Otok </a:t>
            </a:r>
            <a:r>
              <a:rPr lang="hr-HR" sz="2400" dirty="0" err="1" smtClean="0"/>
              <a:t>iž</a:t>
            </a:r>
            <a:r>
              <a:rPr lang="hr-HR" sz="2400" dirty="0" smtClean="0"/>
              <a:t>. u pozadini Dugi Otok</a:t>
            </a:r>
            <a:endParaRPr lang="hr-H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 rot="20533246">
            <a:off x="0" y="1785926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/>
              <a:t>Otok je bio naseljen već u pretpovijesti.Konstantin Porfirogenet</a:t>
            </a:r>
            <a:r>
              <a:rPr lang="hr-HR" sz="3200" dirty="0" smtClean="0"/>
              <a:t> </a:t>
            </a:r>
            <a:r>
              <a:rPr lang="vi-VN" sz="3200" dirty="0" smtClean="0"/>
              <a:t>naziva ga u 10. stoljeću</a:t>
            </a:r>
            <a:r>
              <a:rPr lang="hr-HR" sz="3200" dirty="0" smtClean="0"/>
              <a:t> </a:t>
            </a:r>
            <a:r>
              <a:rPr lang="vi-VN" sz="3200" dirty="0" smtClean="0"/>
              <a:t>Ez; u srednjem vijeku i kasnije bio u posjedu zadarskih plemića i građana.</a:t>
            </a:r>
            <a:endParaRPr lang="hr-HR" sz="3200" dirty="0"/>
          </a:p>
        </p:txBody>
      </p:sp>
      <p:pic>
        <p:nvPicPr>
          <p:cNvPr id="28674" name="Picture 2" descr="http://veliiz-apartmanagava.com/images/m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0546" y="4000504"/>
            <a:ext cx="4903454" cy="2857496"/>
          </a:xfrm>
          <a:prstGeom prst="rect">
            <a:avLst/>
          </a:prstGeom>
          <a:noFill/>
        </p:spPr>
      </p:pic>
      <p:pic>
        <p:nvPicPr>
          <p:cNvPr id="28676" name="Picture 4" descr="http://www.lotos-croatia.com/files/image/Kopie_-_Iz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57488" cy="2085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0" y="0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 smtClean="0"/>
              <a:t>Središte otoka, Veli Iž, leži u pitomoj uvali na sjevero-zapadnoj strani otoka. Maslinarstvo, ribarstvo i pomorstvo glavne su gospodarske djelatnosti. </a:t>
            </a:r>
            <a:endParaRPr lang="hr-HR" sz="2800" i="1" dirty="0" smtClean="0"/>
          </a:p>
          <a:p>
            <a:r>
              <a:rPr lang="vi-VN" sz="2800" i="1" dirty="0" smtClean="0"/>
              <a:t>Suvremeno </a:t>
            </a:r>
            <a:r>
              <a:rPr lang="vi-VN" sz="2800" i="1" dirty="0" smtClean="0"/>
              <a:t>opremljena marina, hotel "Korinjak", teniskaigrališta, nekoliko domaćih gostionica i restorana.</a:t>
            </a:r>
            <a:endParaRPr lang="hr-HR" sz="2800" dirty="0"/>
          </a:p>
        </p:txBody>
      </p:sp>
      <p:pic>
        <p:nvPicPr>
          <p:cNvPr id="29698" name="Picture 2" descr="http://www.zadarskilist.hr/media/base/veli_i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8213"/>
            <a:ext cx="5465016" cy="3639787"/>
          </a:xfrm>
          <a:prstGeom prst="rect">
            <a:avLst/>
          </a:prstGeom>
          <a:noFill/>
        </p:spPr>
      </p:pic>
      <p:pic>
        <p:nvPicPr>
          <p:cNvPr id="29700" name="Picture 4" descr="http://korinjak.com/wp-content/uploads/2013/03/Iz_040721_Vandana_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214686"/>
            <a:ext cx="3714744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8229600" cy="1399032"/>
          </a:xfrm>
        </p:spPr>
        <p:txBody>
          <a:bodyPr>
            <a:noAutofit/>
          </a:bodyPr>
          <a:lstStyle/>
          <a:p>
            <a:r>
              <a:rPr lang="hr-HR" sz="11500" dirty="0" smtClean="0"/>
              <a:t>VELI IŽ</a:t>
            </a:r>
            <a:endParaRPr lang="hr-HR" sz="115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0" y="2000240"/>
            <a:ext cx="9429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Veli </a:t>
            </a:r>
            <a:r>
              <a:rPr lang="hr-HR" sz="2800" dirty="0" err="1"/>
              <a:t>Iž</a:t>
            </a:r>
            <a:r>
              <a:rPr lang="hr-HR" sz="2800" dirty="0"/>
              <a:t> ima sačuvanu staru jezgru, a u središtu mjesta je obnovljena crkva sv. Petra i Pavla. Etnografska zbirka </a:t>
            </a:r>
            <a:r>
              <a:rPr lang="hr-HR" sz="2800" dirty="0" err="1"/>
              <a:t>Velog</a:t>
            </a:r>
            <a:r>
              <a:rPr lang="hr-HR" sz="2800" dirty="0"/>
              <a:t> </a:t>
            </a:r>
            <a:r>
              <a:rPr lang="hr-HR" sz="2800" dirty="0" err="1"/>
              <a:t>Iža</a:t>
            </a:r>
            <a:r>
              <a:rPr lang="hr-HR" sz="2800" dirty="0"/>
              <a:t> čuva brojne primjerke </a:t>
            </a:r>
            <a:r>
              <a:rPr lang="hr-HR" sz="2800" dirty="0" err="1"/>
              <a:t>autentčine</a:t>
            </a:r>
            <a:r>
              <a:rPr lang="hr-HR" sz="2800" dirty="0"/>
              <a:t> </a:t>
            </a:r>
            <a:r>
              <a:rPr lang="hr-HR" sz="2800" dirty="0" err="1"/>
              <a:t>iške</a:t>
            </a:r>
            <a:r>
              <a:rPr lang="hr-HR" sz="2800" dirty="0"/>
              <a:t> keramike i alata tradicionalnog lončarskog zanata.</a:t>
            </a:r>
          </a:p>
        </p:txBody>
      </p:sp>
      <p:pic>
        <p:nvPicPr>
          <p:cNvPr id="30722" name="Picture 2" descr="http://nmz.hr/images/galerija/veli-iz/01-Iska-keram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4850" y="3667124"/>
            <a:ext cx="4629150" cy="3190876"/>
          </a:xfrm>
          <a:prstGeom prst="rect">
            <a:avLst/>
          </a:prstGeom>
          <a:noFill/>
        </p:spPr>
      </p:pic>
      <p:pic>
        <p:nvPicPr>
          <p:cNvPr id="30724" name="Picture 4" descr="http://nmz.hr/images/galerija/veli-iz/02-Importirana-keram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143380"/>
            <a:ext cx="3714744" cy="2474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SLIDESHOW LJEPOTA IŽ-a</a:t>
            </a:r>
            <a:endParaRPr lang="hr-HR" dirty="0"/>
          </a:p>
        </p:txBody>
      </p:sp>
      <p:pic>
        <p:nvPicPr>
          <p:cNvPr id="4" name="Otok Iž, Hrvatska-Island of Iž, Croatia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85852" y="1704164"/>
            <a:ext cx="6072230" cy="4554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2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0" y="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Poznata je tradicionalna </a:t>
            </a:r>
            <a:r>
              <a:rPr lang="hr-HR" sz="2800" dirty="0" err="1" smtClean="0"/>
              <a:t>Iška</a:t>
            </a:r>
            <a:r>
              <a:rPr lang="hr-HR" sz="2800" dirty="0" smtClean="0"/>
              <a:t> fešta (29. srpnja). Mještani se tada oblače u tradicionalne nošnje, izvode se stari otočki plesovi i pjesme te pripremaju domaća jela. Vrhunac svečanosti je biranje "</a:t>
            </a:r>
            <a:r>
              <a:rPr lang="hr-HR" sz="2800" dirty="0" err="1" smtClean="0"/>
              <a:t>iškog</a:t>
            </a:r>
            <a:r>
              <a:rPr lang="hr-HR" sz="2800" dirty="0" smtClean="0"/>
              <a:t> kralja" s mandatom od godinu dana.</a:t>
            </a:r>
            <a:endParaRPr lang="hr-HR" sz="2800" dirty="0"/>
          </a:p>
        </p:txBody>
      </p:sp>
      <p:pic>
        <p:nvPicPr>
          <p:cNvPr id="31746" name="Picture 2" descr="http://www.zadarskilist.hr/media/base/iski_kral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0275" y="2905124"/>
            <a:ext cx="6943725" cy="3952876"/>
          </a:xfrm>
          <a:prstGeom prst="rect">
            <a:avLst/>
          </a:prstGeom>
          <a:noFill/>
        </p:spPr>
      </p:pic>
      <p:pic>
        <p:nvPicPr>
          <p:cNvPr id="31748" name="Picture 4" descr="http://tampanjevo.com/sites/default/files/photos/Iska_Fes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90836"/>
            <a:ext cx="3323415" cy="4067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/>
          <p:cNvSpPr txBox="1"/>
          <p:nvPr/>
        </p:nvSpPr>
        <p:spPr>
          <a:xfrm>
            <a:off x="0" y="2357430"/>
            <a:ext cx="9501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U Velom </a:t>
            </a:r>
            <a:r>
              <a:rPr lang="hr-HR" sz="3200" dirty="0" err="1" smtClean="0"/>
              <a:t>Ižu</a:t>
            </a:r>
            <a:r>
              <a:rPr lang="hr-HR" sz="3200" dirty="0" smtClean="0"/>
              <a:t> poznata je klapa slanac koja s mladim i starim pjevačima pjeva domaće pjesme  i katkad putuju pjevati u druge zemlje.</a:t>
            </a:r>
            <a:endParaRPr lang="hr-HR" sz="3200" dirty="0"/>
          </a:p>
        </p:txBody>
      </p:sp>
      <p:pic>
        <p:nvPicPr>
          <p:cNvPr id="32774" name="Picture 6" descr="http://croatia.ch/7dana_ch/images/100526/100526_clip_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0"/>
            <a:ext cx="4000496" cy="2412831"/>
          </a:xfrm>
          <a:prstGeom prst="rect">
            <a:avLst/>
          </a:prstGeom>
          <a:noFill/>
        </p:spPr>
      </p:pic>
      <p:pic>
        <p:nvPicPr>
          <p:cNvPr id="32776" name="Picture 8" descr="http://croatia.ch/7dana_ch/images/100526/100526_clip_image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924749"/>
            <a:ext cx="5572132" cy="2933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uševljenje">
  <a:themeElements>
    <a:clrScheme name="Oduševljenj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duševljenj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duševljenj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127</TotalTime>
  <Words>157</Words>
  <Application>Microsoft Office PowerPoint</Application>
  <PresentationFormat>On-screen Show (4:3)</PresentationFormat>
  <Paragraphs>33</Paragraphs>
  <Slides>15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Oduševljenje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VELI IŽ</vt:lpstr>
      <vt:lpstr>SLIDESHOW LJEPOTA IŽ-a</vt:lpstr>
      <vt:lpstr>PowerPoint Presentation</vt:lpstr>
      <vt:lpstr>PowerPoint Presentation</vt:lpstr>
      <vt:lpstr>IŠKA KLAPA U GOSTIMA</vt:lpstr>
      <vt:lpstr>PowerPoint Presentation</vt:lpstr>
      <vt:lpstr>GLAGOLJAŠKA MISA</vt:lpstr>
      <vt:lpstr>PowerPoint Presentation</vt:lpstr>
      <vt:lpstr>PowerPoint Presentation</vt:lpstr>
      <vt:lpstr>MALI IŽ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Korisnik</dc:creator>
  <cp:lastModifiedBy>Učenik</cp:lastModifiedBy>
  <cp:revision>4</cp:revision>
  <dcterms:created xsi:type="dcterms:W3CDTF">2014-12-22T20:09:03Z</dcterms:created>
  <dcterms:modified xsi:type="dcterms:W3CDTF">2015-02-03T06:52:16Z</dcterms:modified>
</cp:coreProperties>
</file>