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3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60"/>
  </p:normalViewPr>
  <p:slideViewPr>
    <p:cSldViewPr>
      <p:cViewPr>
        <p:scale>
          <a:sx n="107" d="100"/>
          <a:sy n="107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B6C7C-8AA5-4872-9740-A3272A07B1F4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B91AA-526C-43DF-9FEB-F890B41F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7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B91AA-526C-43DF-9FEB-F890B41FFE8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12D3461-B602-456C-BC43-F40DD32D2DB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B237250-513C-45E4-9FCD-29E37CE81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461-B602-456C-BC43-F40DD32D2DB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7250-513C-45E4-9FCD-29E37CE81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461-B602-456C-BC43-F40DD32D2DB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7250-513C-45E4-9FCD-29E37CE81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12D3461-B602-456C-BC43-F40DD32D2DB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7250-513C-45E4-9FCD-29E37CE81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12D3461-B602-456C-BC43-F40DD32D2DB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B237250-513C-45E4-9FCD-29E37CE81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12D3461-B602-456C-BC43-F40DD32D2DB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237250-513C-45E4-9FCD-29E37CE81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12D3461-B602-456C-BC43-F40DD32D2DB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B237250-513C-45E4-9FCD-29E37CE817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461-B602-456C-BC43-F40DD32D2DB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7250-513C-45E4-9FCD-29E37CE81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12D3461-B602-456C-BC43-F40DD32D2DB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237250-513C-45E4-9FCD-29E37CE81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12D3461-B602-456C-BC43-F40DD32D2DB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B237250-513C-45E4-9FCD-29E37CE817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12D3461-B602-456C-BC43-F40DD32D2DB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B237250-513C-45E4-9FCD-29E37CE817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12D3461-B602-456C-BC43-F40DD32D2DB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B237250-513C-45E4-9FCD-29E37CE817E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np-plitvicka-jezera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np-plitvicka-jezera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-plitvicka-jezera.h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NACIONALNI PARK</a:t>
            </a:r>
            <a:br>
              <a:rPr lang="hr-HR" dirty="0" smtClean="0"/>
            </a:br>
            <a:r>
              <a:rPr lang="hr-HR" dirty="0" smtClean="0"/>
              <a:t>PLITVIČKA JEZERA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Stela Marinković</a:t>
            </a:r>
          </a:p>
          <a:p>
            <a:r>
              <a:rPr lang="hr-HR" dirty="0" smtClean="0"/>
              <a:t>8.razred</a:t>
            </a:r>
          </a:p>
          <a:p>
            <a:r>
              <a:rPr lang="hr-HR" dirty="0" smtClean="0"/>
              <a:t>Osnovna škola Bol</a:t>
            </a:r>
            <a:endParaRPr lang="en-US" dirty="0"/>
          </a:p>
        </p:txBody>
      </p:sp>
      <p:sp>
        <p:nvSpPr>
          <p:cNvPr id="35842" name="AutoShape 2" descr="data:image/jpeg;base64,/9j/4AAQSkZJRgABAQAAAQABAAD/2wCEAAkGBxITEhUUExQVFRUXGBsbFxcYGBwYHBsdFxsYGB4dGRgcHCggHhwlHBgYITEhJSkrLi4uGiAzODMsNygtLisBCgoKDg0OGxAQGywkICUsNCwvNDQvLCwsLCwsLDQsLCwvLCwsLCwvLC8sLCwsLCwsLCwsLDQsLCwsLCwsLCwsLP/AABEIAK4BIQMBIgACEQEDEQH/xAAcAAACAgMBAQAAAAAAAAAAAAAEBQMGAAIHAQj/xABGEAABAgQDBQYDBgQEBQMFAAABAhEAAyExBBJBBSJRYXEGEzKBkaGxwfAUI0JS0eFicoLxBxUkkkOTorLSRFPiMzRUY8L/xAAaAQADAQEBAQAAAAAAAAAAAAABAgMEAAUG/8QAMBEAAgICAQMDAQcEAwEAAAAAAQIAEQMhEjFBUQQTIqEyYXGBkbHwQsHh8RQj0QX/2gAMAwEAAhEDEQA/AOZLUHoaNUHrXztBE5BSEAtupc9Vkqv/AC5T5RBOlDO5Pial+p6/rG+1Jv3qk8VEngAHCQOWVj5iJgTOBqQqqXd+HU0gva2FyES3P3aAou9CveIHAMU+sSdnsL3k4AsEu6lcEpDqNaWeBp8/vFTlgMFEkcklQYeQYeUdHAoQSULvYB/rrBmFW53Q5BFLfCukBJmHKrmAPcKp6GPcOqtHflDEWJNwaj9K5axvElI5lx7W1N+esR43B5V7ihlUHSbuzW9dIEwUwpUFZnc11frpan08PJqRMlAo3VBQvQGlQCaVNRxaMzEq33TI1gxDv0L29rD5ROqaltbseh5dINxC2I7+WApixrvAEULHl79IHmYNOXOhsqgWc2Ltc1txhwQY6gHrD9hreal1hVQN4upLkEUN95g446as8cpGZpYUlSSoTGQXoSTVIrcCj2LlhCvZ+ys6bupnU1bWdyNdPosDgsVKUDKMxaWqwUxo3DRm8oyZApe+W/EHEV0kU/AzFKKit5VAp0qNaC5DXa1dIIwo+8S6s6gGSctx4QC6nFmBeltazTVqBy4hCspSd56FLjNUh73evCI8UpEtQJBls5BdwoczcHya8TLEiojAjQEOxGLVnWJaiAUuU1bd1cvSjhmHnceXi04gBZl+AMkOFAkgO9wzihpa/Bjg8esSFTEpzJDpVUFSRopBZiymLFtYRTdqIK+8lgIzDeS4Nt18hyvm4ciXqIhjS7obHf8AnmE6F31hs6bMUVglALNUm41BG+lsoduHSEm2D3iQtbCalkrauYCxHMdLeUEqmypZUtcw5ZgJ/icmwYgtQPRq1MAY1SO8BlkMplAJOitCk2NCCP2Ma8S0YpJqxF3cgDiG6elYl2Spl0a4q16/2gmdgcyAUMFhyptf0848weGW+ZmUGcUs1DzBEaCwIMIex5j9cpK0lXdpSQQ1NSHa+pDDi4vC3C7RkqmVJQdAqiQeBUH3X5fMxptlRQxT3iXdJWFMGI8JZqEDW1b2CaXJcjMWHEEUfztziWPECtkwkLHeHx6kpUmXUEECgBchnqbwsww/M9KE2PDrE8rZ71VOAy2IJLgPYgsfPzaJZWPlB8ucsKlYTUAvqC5GhhwAL4yVUId30qYnLMSoMCRVq+w58mLaiIJMuWnLvqWk1CyxBYeEBzVLMWqWePJ8wzCZaC6FgUAANU6aakcOQhDtDAqlEbsxgLqFBwZQ3edPi7DGgb43UpjAZaPWWBWJZIIUCymNyQBmLgs7WHrwgmTtBM1FAFKShspRoCHY3cOFB6e8VbAYrJcOC9P082h3ssFKQpASvVQN01vZzu0oPg0dkwgCHjXSNNnY8IKgUFSVAgskpSXDsWSwOsT4iWmaDlbdSAktlUGcb2hNSP0MINoSSlXebiHJZIWqliwb6ro0MNjTEqq5TRiSpRSQSQzksD8KRFsIH/YJwsak2Nld3LZS1AiqHU7FmsbgAnR+Y1VSZiQGdJKnBJDg2a4ccb+sOcdgVgeNU0JB3AkKKTwCswU9rku7awjTs+c2dSDTyVxqm4vwrF8NMvWMbG4+wmNlolhKSQbZsxSHIKt4g5jVrBhW0NcDtoyhlmllEkUY6ir0V6kvfQxSFTUiZ96midLV5g3A+ntDXCbQSpak96ZQUfH4ypxqSN5zTTTgxnlwAjc0Lk1H20NsLWCAoggkEjM4FlNwpqGMJMcJiQvu5qilWXNnqCWQSVCtQp/aN9qT5gBK0oBfdUhIyqf8qk7wLPQqrWkArxlgzqBFHKQOeYEFgecLiQqBUTk1+ZZv8gT/AO5K/wB4/wDKMiu/apv5/wDq/aMhfby+Y3JPEXScJLUslTEDnxqwI5+r83ibHYTCsZgTNXyCgwZkhzlJAZuOkT4WQFJUlIWrKa1S6RqLB3bpEswzFugKXlUQlSAkJLgg3zcAR/V0epYluv1k0L8gLi3B4gSMJNLb00ZA/iCVGppxSPcQjzMgtqw51JPwEWafgETFpPjSqpS5Syi264FOA6aXAeM2Cl0qlqIlOQSakKegYPQgMCaExdcy9DNHuLcTKAyDi7n68j6xDLLGDMZhFoOUpU1Sk3BAdi4cWFY9w+y1KALiodjc/wAvHT1i3IVcBYVuaJNaeukH4eYUg8GqDalvjp84WplqQd4G7spxmAP1aHS8OmZKK5b0BYEHRiQebOHtSJvUz5B46QTETlqclqlx/D01aJsFNIDGod2p0djyJgeTVGbThGsqY1QbU9flArVRCWvXaM0bSUHyKy3od0HT8P1SDcHjQpScxUFE6mnQEF2BNOVNIBTlJzEJLC9g/Eho8QEFQyLzEiqbFN3ZzVPm9vKRRTFHys+JasHiZmZKSsBSiMq8pGcdWuNQ4paBcYpUlSjMUllKJZIGQuOOgJLtxNY9GDl9woKUEFgxJKQou+oYeE0vCqdh5hlkOWFquOjcaxkRV5XC2XiQDGc2SJOGUcPNWpCsgZZScgYWNMz11sDzdDKwandFSKlJDE6O9Um/HWB8NjFJSUS1FI1oOJsS7U6VbrE6tpFAQmiQDvMm4NGPFo0qjLfe5zklo4ROKUh5a2upJymiQcxAWCPnekDTttFY+7koByZVjLdJAAqCDqdfm67bO1CCkS1koyuQCWJU4Li1AWtR+Ua7HVvJLmrsTX4WrAGP48mE4gquoy2TKSkguRmSDwdwSTZ9NIYTsBkJXLLgAOkeIHmBUP8AKE4dCw/3gFgznK9LG7uND5GHsyYhaQ5ICgCC5SaliAbE0qDyaJZL5A3oxF+LGDbXl97IJQUhQ3spCd5rs44PUMzViooW1mryb04Qz28hSFkVo19SoAv9AGFqJRYngzu2ttbxqwrxWWBtYTKJy5Q9NHahHFvphG+NwSlmu66QQ9fRvON8Mqg3X5ihGorw6wTiMSK55ZA0U7GgejPQgmnOOLEHUkC4bQi6Th5kpToU9LWIe7VvQ3aH0ySnEylSyplIqiZRVvwqZLtzHHWFwQklMxgRZxretQzwz3QM6CEFqEkcnBSA1uF6RLK10e8YubBiXEdm5yU5gymG9lNQQxtc05eUR4LGZWzB02J6l6Nr+8XHYGLC8yD3YJDMkKcgF3c1fheBO0WwioTDVVMwVVwQHYi9goDqI5PU2/tv1hZiQD2izaciZMkhUoFUt2UquYFJstIuKs4ew5Oo2eVk5QS50fVxX4WiXZ+LXKCmUpKVBlACh9bH0POJsO6VZkpCg9wHo2objFlDKCp/KFiCKEfY3F92EZpgJAAJJIUrmQzto4hXt/GpXLQUkHe8OQOKP4tNBzIiDauImKyZAkoWAWChccUvus3l8B5k0JZBZ2clgQk6B6uGu3PnHYsQFHvBsT3Cygo726dSRdmIcEvX5QVNwaConMoJb8EsqDmoeoAEQyVpZj4tGLuHHO1zEWIVlro1wSk1LG/w4Q7Ak6nBydTbETAlJAJUxoDTMLCmY1iDvbfLgPaBZxpp7+vwjATQVrbT6EVVaEuOka/ak8T6CMgJzwT6ftGQvERbEcScUEpUVpALbwY1Y2e1Y1nYiWtCShw5tp9corysUopKSzG9Klzmqfqwh5h9nKySlBThSM3SqgR5EN5RnbGF2Y7LxUnvDtnzElioEZqKSQ4pWjn0HBoKnyznz5uSjmLBqM1jR+nGFmKmhKXBrmAcEUoK00/eNJKpjZhqagMAfwnKNOnwpESlnlcxtz6mHmWhaAAcmQ+JubuCGAdR9/SSThJOVkKYkElnB3jw+Ti3KPBhDQFjnYb2he9PShIr1AmXgx4siRMykAg7pCqC4BzJILE2BqTeJlgNXCnI6aeycJnSUqAU/wCYAimgJL6uxc26QLg8MiX3gKUp8N94Jcvu6kaFNdIYjEJlqZXeJTQAqGepeilhhpmBBLtpBGMyywFmiSoB2zA1cMXawJ6U5RP3CDR7wjkJWsRKC1KACQD+UAB+QAFD09IS4WWEEhQfTg1RX5ecWzDoSZipacq8ubeSkg6rZjcgUpC9eySoLmJLmpysx1qPKNaZQNGBWosCev7yLZ8wFfdrAUCoaXFmFR5NrSI9p4My5iQd1CioJU1gCyh6EHooHWI9n48JWgrSFoTRiwLclM4UHoeIEWFEqVPlkzFCgU1D4i+VIZ2uB0eOZijWehhoK9RdgJi0yyykzsoV92repcsauAwNDbNwifAYorTkASCSQmrAkkEJqbCvlGuzZfdnKaDMkk21Z0q6Hm8QbOwS5WJmSlMUlRD0oMxbkmlbdKQjBSCfzgoMDfaeY/Y6e8WZZUCkPlIZwKKbmFA9RWmoUuS5CVDoYtEvHBJShaXUhSkDiGoauxszvAu1tm90oTEtkcsNWvTpCrnN8X14i5lyAchKnNwpqBVr/CCBKCACL8dH4jlX4xYJ2GStO6ACxI4EUu3AtAmIwq1S0hhQuPPieArb5RdcobRlcWRcibkuEmFS3fMCOFfNuFK3vEpmd2FSpvgIJCyxYhgMpuzAlqPbjCcYsy2UwIY1exBoXrxjzau0itJlKQFbxKVAsUlJIGlQ2ah48oHtEm+0ZMJu5vNUSRnZZCWB4t8esAzkmjAGm+l3YEjKWNdb6ctTsM61JSA7E1hZignvS1nqOsVQbqDAhBPLpC5W6oVLcTpU/LXnDnDrROQUnKqxLpILVuRVJqfehtCjEzgETKZw7HoTRQuxvXjC/Zaj3gL2Dk8gIBxlxfQyi4ifle43nqUmakNlCQnLqktvApJAoxS/MGDdtEIkha5QG/lz5i1avl6A1hZh8eVlIqVJJuxcPZNAwbnx4xZsPNXLkrUHypCDMUhiU5isJOU6ungQ0K6sCNfz+fjBxBbYla2dtJlJKKKzJAYamlP7/pHU+1GCyYP7QGO6AoJS2UirivhoxEcpkT+8x0h5qpqe8QxUnKwzvlbgOI9BYdm2JPGJw02QqoWhQbqqYP0hz6dWpiN/3lPbCihOJmaUkoBLhRAFwQCW14awZgsRMUrTNyFwnkxci8D7WwRlpSvVylY4KABB894f0GIZCSN5TtSoYn5cw8WyINyLL3jzamHBlqmys2cJAWoEJCgLqIIAJ6cRFYQpzU39IsmzpZQkqlzHBDlwwp+a/H3IMVdZevEvCYO4hFEdIUkCjG3153MH4eaeRBuOPX1hbh0l7aw7RhHBLgFLUu7qALevOLFeWovDcX7RmIUoswo7lLO1gACbwKumS7EA+TkH3BiZcij6QN3bMb6kO2vGAnSo6teo8eTwP+79o8hf9tl/kV6J/SMiXtt9/wCspvxFhSWF46B2XwS14ITsrpQJifIKenTMfWFeytoSwopUhKkqpUDV9fOOodl1Jl4QZKgLUALUXkHt8oiX9xvbIq+8K5A9g9ZyPbSnVwDU6NGuyMQpwgENRhZ9GprFq7Y9lwkKmy/DmDj8ucEggD8Jyqpp6CKds6WlJ+8rZmUBfieEGhx4+JF0pSJZkISohyoMziwpV38JbyvpBmHxAfdRmFGHBqEcG8zQjhFTxmOWmaN4ggAPe2r+z8os2AIVc5gSGZIapoXBYhr63jHmx0tnpI8TQIhOIwnegeOVMCnopnKNMxszj2gfFyV90fvZiikAmWogZgA5NKKUC+85NLWJbzsIAWa4KSoBlWoCXDihooF3aBcZgZksghZbxJSp1BgWy7xdrFjajaGM2N7r6fzrHYFRE0lS3GIlhwKrTmY/dBJUARWqbHlq0HbNVmCuC050mnhVYUo4YpPMRXsPPmCcsFICc++lIa1Blu3H+5i0bSIkYcqQllEgMBZ8z08o0+oHRe5icLNDtuUXaygFnLoW6tS0POzmNBSUEUNzarxV8av71XXWDtizFImgUYvVnHr6xty4+WKpqbHag+Jd52BShEwy3cEKKaU7wmqTwD/DhEO1Vdzlf8SQ5ZzTjxIAbpDnsqe8kkENmSUONQKghzxF417Q7LM0BIICsgUARrUAjlT4cY8Vcvz4t0HX6QnFvlFO1NmqUEYtIHdKCXu6Ftm3uKVAuFccwOhNgwspCkMoBQBswNOh1/SAthOmRNkTQ57oFhWstSxSt8qB1EFS5ZVMZJIK0ggBqKS5DnVJbL/VyjR60MXTgd6IMoFB3BsdssSiQkBkqCg1AUqp6EH2hJNwmXvE0Z3IozO48xF7Vh+8BGqfdJ0+uEVva2zAVGh3gAWDipuaUPOOwuDlodGFj/z8tyQwhSSBEcyXIy5sqCUlgd5jV7Cj3uCaCFeLlJ70LBopTuKiruCai6nhr2dmSiiYlSSQVhAAKQASM2ZWa7ZTxIgXaCAiYkaKIITwykCwvYR6i2gqWQGtwnCbPKJYUmyQlSiz0KlZx5P7GE/arYykzO8QxQqoIsxqCIcLl4uVLX3YzJIpUZk5rgOa3pGuxZhxWESguVylFJJ4ApUkHqCQDSzQBd2JQDVRHjsMDLJBy2NLMqjch1hdhE5Vs1SGby+cWz/LSkzAV7xHeBV90qryLvzuIWzsCykrVo44aU+UNjbqJPGrAbiZKci6XHLlX3i3YfEMZ4ysmZJknUv4kn0OYRVpac00aAlvI0ixIwywlJOsoemZZ6tvU/aNLEWGPWKqdTEGy5WXFShqJg/7o6X2MxZTNCDfu1H0mq+Uc7kp/wBTLpXMPjF57JzP9QnnKmD/AKph+UC9QvFX+JOCSheYOM1TqDqC3EOsUimyZqhbXmdCLVjqnbnBCbgUr/FLmJ/6qEH0jmczB5AjOSygSfUimunuIGTUzup6xoJihJSUjKSoux0Y6PfSK8uWQ7s9D6gxYMcww8sDQm1LrWK82YeUIJKSore4D+Qp8xHJj4j8dxl+xDcCoMxURwA40/tG+JxqUlG87HfAbKyTTq9/KGOA2SgylqUoEoqw1TQfFxWJNt4AiyBlAISRrlBJ83cNyhwCIMYrrAU5ZmUILgki1dGvo8LZ0uhDVH6wy2XO3lKIZg9mBoog+nwEaYyWM66MSVWsz+lKRxHeFhuK8x4+8ZEvdqjIEG452d2fmZwlSgKBQKWW7saVA/tF/wCw2ZCFy5ihulwHBbKRwMVHZmACSkd4xSo0ILChDD6EWrYi8q1Swlw5pegKDZrW49I8oZGL3d190ZUAbl3jXaO9KWk1eWPWWqnxjmmOwqcygRQJppRnpF6x+MBK7gjwjS6a0I08oo231DItaS1C4J1JHh514wAbyWD1gzb0Imw2NSFhTFRygPwYHdyuyk2vFkwmLSQkyy3iCkgZUo3iQAXtq1WrcM1Iwx3vMRadjSFg+NKUKLETHAO6WqLUcPx5Ro9Si9TFzWtASwTcVNRMD70pTlIcLGUpJFjUaV1flDiUlE0BZDMCGzCoOUsFa3LC19TCfZQBQEneyKADgOkVqCDbp8qRYRU2UvKtgjPlSpMwWNUgjowej9Y8zKoJ+OiPrEB1fWZtHYh75K0P3awAqjEKTcWD01Gri8KcTtEzO+S7hM2WAOiZoPnQw+2xtk4dC3IWnLuMbpLIJ5EKyVahVoaRTNlt9lmK1M5DBuSmp5mNfpVZl5P4oSq4RsjvFm2EtMLcB7iJtkzDnd6BJJf1jTbC805VLU9ABGmBzZVkcK9GI+JEb6tADNCrSgGdW7KYpCZu6AEiapId6hKiKv8AwmLBtTAGZMyy2zoKspKmcCuQ8TkqOSPOKJ2OxH3qJepnrelxWnkzxfcXOy4zDqpXFMa6d1NHu0eY+ELno9GNH8K/xHAtZU5k/utoqDM8tKlA0aqknzqYOwGGWmbLINEKu9k5krYjWyg/MeTTttsMDHSsSnUd3MHF3KFeYzD+gcYSJX98tIceMqLv4UpIb/cY7NgcceP9IH0gQblywaQJigLMQPK0AbQ2fZTsBQ+do1+2hGZRdktatwOENcSEzZYUk5kmh0IrUMW+vfL/APOVWYKf6S36do7C7nLuzWzlhU/OncTNBSHrUkvyopPryhHt2a88qckpmXrbMacrR0bAlBVMSAkzFFlBwHAADvzY+bVEc/2zs5aJ5CrlRLOagkqd4+gciIBG8vapBdQKUhJChShTZuWsBdnMemViJiw6kLCipIqxT4STYEhStbwJjMcQbApJY66C+sFYICWtGVIy0etKm49Iy2V694/WPpCpc/u1IUHlFSVOWJQshQroQUj1aAO2WAmyUpIG5cnhlFOevtAuO2t92oUqctmIr+EguagemlYcbWmTMRgpJfeCQmt6M+nANWHQ65HzC3iVrYeFlqWsFiGCneoYsadFH0iy7ElS5uTDLVlnFChKUbEkqUEk2qxYdLuYqCdnKlzEr7zIVgkDgXysrqPjDDAYn7POl+JRRlIVUgMoAE9a9IDP3G4jfETZez5kvEpSpLKQrUWqx+uUPuzEpsZLraXM86zP1iy9o8KmelE5I3ilKwxZ3IJrxFR6QBsTBAYhKg1ZSm4g1Pu594qzFT+Y/eKy3sQnb4zYDFJFSkJV5pWI5nt2fmwqAWBDOOJB/cnyjrEzCZk4mXouUpupD/XSOI7Udw+mYeh/aLlbIMnx3cKwyyZCBdgv2WTEGzMN3k5KWJz0YFtHuejx7s98qRfxj4GJsDMElSZhLGWpwNSQQ4b+UkaVMVvpFPeNNpSO7E4ulsiAGJehluWBqCQq+gERd/mlzHNGCgeJspuTacPKGXaMErCgnKiYlIKb1LqDAOPwnXU8YUYCaAhcpSS7EdAUqoNLsegPEQrH5QAWJCogEFCxYukeIEFg78zBU8BcxIR4VCman4Rd+BDOPKK8UtcEOd0kQ02YwKVEpAerU/DzF7+cJC6+IV9hmflPrGRaftieHsIyDwElwWD7Pn5sUiWRuzHUOrl6AcncQ42PPUmclSACpyDul6lINHrFV2Visk6RNJdKQo87qPwizYQGXikpeyzbXMtJBHUMehEeciKH8TQFF6km2ipCJuYJdgSz6LTYHQjQ+cUFeMQpSkF8i9Gapd7eUdD7YeGbzQP+5Jjl8lFXNga+8XOFVWBkgsyX3c3LdiOT+kP8PtZWUBJIIGu9W4IexHHkIi2qmWuWpVApJTlajPp5isAYYkjgbfAwhrItsJDLtQe4lx2bjFKKpnd5Jc2qXUTvBa050AUS7kKADEpBpDfGTU90pJDLCc4WHHhIUBzOrEc3pRNswzEyO6QolKiFFPM1pwqxIHCNtvImFlpKVSiZYykuUqSFEEghxUqS44MY850DZBXaIj8ifwiLt25MmY5BmIKVByHYi44HhyiLYOFUrDlQAITMcuCRQN//AF5QT28ngiQmjpBPNi/teJdhY9CMIgTMpSmcokE3dILEcXZukbsBb/jjX+rm3DtRcUbR2RNShBYlSySUip4h+VvUco12UsSZUxamClAhKTUqZjQcHAcwcra6lTMyGUp6DRiFPVnavGF8z7xYVVg1DcJDJ06vFVLEU0oddJZeyuO/1SCSB94tmFLLPy9ot6cZmxcpNCO9Lf8ALmn4vFQ7KJTnC2qFFqUBImOX6N6mLDg9zEyFGv3rDk6Jh+ccyqSdTqNS9bXV3glq0Wgp/qTvIPqCPOOe4PElKsQ4qU/+A+cWxOJ/0QVqhTjl4VRTdv0+0EChQ4/qMs/rFGW1qAmo82ROSoAkgpUhIB6uAIm2CFpnTUKUWAFGayQHLUNr8RFewE1CMHJmKc95lSeAyhwOV3iz4XFd4UKQoEpSAutWLt7uPMc4+YyKcXqCexP7Ef6nB7sfnBNoAJnIUmgLo4AFJBtwUkGAu0eETOMpSSAuUyVvergHpmBB5xrjcQnvxLUHStYZxQKBzB+tQNA5icrBnEK8BSzu7ZlFLuztR/P0+kzWKMfHRuUvaWzkpCU3q5c6M1ONxB+KwiilK0jMDl8hVyC/AAQHtbFiXOyqHhvwqALRacAEJQgKcgjKeGnzMSYt8T1jBRuU3tKkZmDshKX/AJixPsr2iy7FxYVhkpUQCB1u1frgYT7ekPMJexqNas3wFekO8Bhh3LhNCC/Nre3xhg3xAg4m5TNqhdVEHKTe1CoN8BWBp89eZphWMqNwnUgBq8HHlWLFtNCe6Ytlq3EOz+6QYS7Yk5UoK6gimgHIEecMviI41Oq9ncYMRhJanDoKczflmAAkefoXgjZGGKMSEqoUAhuIJLfAe8VX/CjFFshsQU/Xx8ovW35CiJM1NFpORR5U/f1jZS8tySk1DDJSVlabEFJHChpHA+0UrLMNLKUI+kJMhISCAHUzkBnIf9Y4P2/wOTELbVSj8DAOhC0RbNoJf8yvgI92hKzTVpZyMxu2hNB7xBhZjBAvU/KDtpoeYpwysu6OIDtxez+UG5OWLac8zJcvN4i1dUqQybfzZqcBCrD0Ut2JMr3ChTiLGPcdtAKyywPA5So652NdYFRPKlVIdi7HiSPrrziWR/lcmzhVJ8SPFKeRkIGfOFOzG5Bc8wxjXDYYoBcAhyfNOj6gggjrG2OkELJSHo5GlXevrG+HQtcpZrll1saPpSwavlHK9iAZC1eDJP8AMV8D6/tGQF9ql8FRkV1KUY52PITNMlBUzFSF0dswJSQNauPIxesDIOIwrLIE+Q6UTAzlCScr8QwTFFwYZPeBL5CArJehCrXPEc+RpdOx8wqxBSFAy5iS3VnF2uDduEYfi1gy1bmbf3pSj/CB7iOWGblCxoaervHVsbWVMSbpLHTURybaqCFK6/B4Ho8hy4vn1Gj+U4iMMBhVT8PMSkEqQM3oSw94Fwp3eev1xp8Is3+FakpnnMaTAqWQbb2XKX/mhz277NpQoT5SQEEkKApVqE83YeYi5UFCR2Mg4u4h2Vi1hQKbhgHtZq8qw5+0J7uYpUsoJ00cO3XM+U3plOkLtkJCXzU83r0hntTCCZIlFJUAC6gKORVLjkSu9s6uceVkyKHozNgGzcS9qUZsLKKhvPu8QP0hJhMESiWKMVzG57qGA5vFn7SiUoyJagcwSNaNao484ERJypktQiapJ6shjypGj0r1i/Gz9Z6OPHQqKduoMjEIEum6PMlxX4dRG2yChKJmdSXMtTO9VCzF60Apziftrgykg3Zq8lBwPL5wmmqLJT/ED5MR8Sr1jQnyURz8THfZLFgLSlX4gr4Lvy/SLsrDMZUxJcGdXyBp5GOa7FWykHg59lxc1bXcoljSc56kKcDgIcp87E5TqWqQB9mUOIJbh4flFZxUozJbA1AKD5KQR84Y7MxeaWz0IUPcU+MJzicgnchmHqHh2s4zXWI8jwUw9xMkMSZQ3eqAw9waxD2f2hMSslJoapUWYEHME1uC7N14QH9qzZVEAEp7xRFKgFJ60dxzNIk2HhgZ5FQlYNgGY25MHIOoIjysiCmJHXf5yalh06zo+OwSMQmTOQEoUCkzEVoc16nwmg5EjjRHjMGpKiCpIQtS0jLvEBRLuTQKBcWNhECJs0YVKgohUonMkG45uWLcC8M5O05WIkia3hUHN6qIQD5loOL1oIrJutX9/wDnrKo1jxOd7ewa1zlkV3kA/wBQSn4tE8/GzpZSlZYINhUElga3pujzg/tBOmylqSlDKVlLsKhJcFJNGPyivLVOXlUtPhIZhd1C/T5R6SlGUG4pejHW2MSFDOzFQBPUU+Ah72ZxQVJKf4WHUj9cvpFSm4kKStOpSln6Vf3hv2cxGRCnGgbRvq8Kg8yxMHxEhMxNakX4b1RAW2sAtchOWuUmgrTVoLGUBlkJKlHKSb5aM3k/6Q22dLC+6ZsgJc8mU1vjBZq3BVwT/DsgKAJIVRrtul/W/lHWsSQoKSdWPy+cc/2Fstp4UDlIUXHEFh7RdsTMaangUkH1hcfPmSelRFXjoxxg1ugco5X/AIh4EnEKUOXvT4R07ALd+sVLtuhlPGl/swdTOP8A2Um1wTT0eCduSSJo4ZQRzJcH1/SNkYyWWU7bynfnUV9o12zPSoIIZgGIdz/aGF3uTPTU8QpwCzqb/tZNuHWBJCk5lEpevGogmTLV3ScugzGlav7OYzCy5ZmFiSCxtVyRS/vEmIJqTdLBEYzS6Aqor5j9oGlYpSQUJUUi7A+V/lGYyaQUIGtFnWpDU6GsRz5YZyK0rzv01iQQqJmbC2NRRmdwfyj0TGRpkMZHcz5mf3snmMTiD3WYFlBaVJ6AnTo3rEypwQUqRMWCkg7qmJo5IAsa3FG0rRZjVDItN3DjiA3zIgUKUQkq011YmwH1fhCKhu57AuXVHatcwlHdIC1D7xQepYb1wGe1o9GDw02VNVlBKASSaaVD8Dq9nhNs1LkHKGypcvXeAO8WuOOnSG3Z+XL7yZJUSy05WFHo7BQF8tK3s0ZPULxsrY76/niU43Kf2fxvdqQ5O6QW4uz+YoY7/PwAmy5kpVQtDjzo/wD2xx3aHY9SCVyiVhzutUaVNqU4R2PBYndkqOgYeTpI8wY9DBlx5VbieslW5yzGbLmJUwLMSCPPWnL60ciTlwyXditKQ3H6MWXbWFSZpWgvm3vW9OP6wiEsLk9wXcz1qfmhMshm01pw6x4ig5XOMn7JnYvTgNcre3sETNEws1UhjUZderB4KxuHGaURYzCfQoB9K+ka9owUJWFeMTAUjiMo9iKesFYwd5JkEXQokh/w0B9KDzEbQCAP0mwAbgHaPDFRKTvZlo1Yb4DDpUiKvicOBMALv/KwuGDcuMXHaUoqM1VCEmUR/Qq3WEe3JyCvMiu8yjYhThweW63kY0YD2ksi7uBbMkAITMA8BLE3NF/OtOESSJjzEq/j4/zx6cKRJDeEVY9D+sB4Ne8P5/8AyjSm9ybCo/2NPIUA91K+UZjh94ocUke4MLsDMIUk/wAR+UFbYXlVmitaiGBSmTIWFIcpSmnMmpqWHDy9ZNhT2yuAplXfw5mYtqHSAeXWIMWlUySWZ6AvwBLHpxvC/ZW0SFMKP4mFwl1H2FI85sRZTAJ0rFoXlxTW7tK0E0BdOYsRexHlFa7JIzBaVTAEzQoFNahQIzCrODW34RDrZ+01zsJMdIzdwSAKvWYA/lw4xQNkqIXQj1IZq+jtHn+kxNwdDoivoIc3xFrOgYrDLXKmImkLZLpNN1SAxYXALPX8wip7HJzZUnNwTar6V9ou+zlEqnZhdQVQvRQHHrFIxOAMnEECzkjlUs/qPWK+hIYtjb7v2nY6a7EJVs9MxZKArPUZTu1rQO1YgwciYQasxtXiXB5i0HYOaTRbOk0Pwr6X+cOSUTEpPgXQkjWn4gbx6F0amnhY1KftDAqCdC6FEcQ5AtytCKVOWgbi1pWOBI5/O0dIxeFQpYSFoJCTu2O/vBwer34RTNt7KXJVvppcEVdJ+m8oOPKpYr3k2AGpbtn7Y7xWGnJSoHMoKbgcoKWq9VA6WEXza9FIOj0+PzjkOxcSlCwZebKz5QS4ZqtbQ+ojsmLk97hJc0VUkAK+Xyh8f2ivbtEvrDcAqsVn/EsESiocD7iLHgzaFfbyVmkHofhGlvszpwyZL3Oh+MD4keHpDfEYVgRxP6wBjpLBMG9SQG5Ns6cX1AYDd6i/7QV3ChMUwzPUEXsagvx0MD7MoHBr+loZYfE1SyQVNemjn1aMriukLKACZKmQVLKkggOxcgVILOSNCw5coExU3fdmpUfXpDKWsLBA1LhvQ89WhbOSsOFB2J92MIG5ChM+V+aUo+6bd6OH16xked5y94yFozz+Dfy4LilzAWKlB2o6qACjjrpGDFmYCVh95NCS4tUHysXtBk1TgAqZgAkgtUUAI4EC+lNHifCbKdLhW8CCX1DZqGx43rDluPWe6AT0jHYq0h6jKUAKGtEBgRqPODNkT0KqMq6pGZQdzROurp5Fz6rZKShCixBA3spcE2FqBq+vWCtkKQcqXKFU1ZyDlYNcl+Dxiy1RMpUt0tABIzbqiSk2oqtf4uPG8F99llJSo2UauR/KDV+AgWQFM5QFOdGcMCDq+nq/CCcRLUpBCWzaOGqCLn19Y87BmGHIeVUw7wMnebT8SJikrS9QHD2ILF/QGKbisdMQVMXy4iZpo0oBtaB7aRa8Gd5iGLl/Y/OKVt8FM5YFPvFKBtcS606Rp9NR9S+qsXCNG5YdrSk4nD9633stBcUqEuR5WPpG+BwqVBAPhyqBb+kP13XgXZM+ucWGZ01YEAhxWqTYjg1oeYpAlKQUl5ZSW9qc6hXrGrIasCXA7ytbW/8ApJ3VLDHMEihJdsxGm8406sIq+GnpEwIykZQrMGqlQL5edRfnF5ws1JSxUE1Znqwa49WhUmXLRiaEBJdy1HJYB7R2HJR4kRXA63A8Y6pKSLZSFNYkJVpcVKfQxXMKN4fz/rDRMjIkJSpRSpwA9BdyRqWAEaYbAkkMPx8Osb8UzvB5Bt1Pyg3bid0nl+kbSNmTCfCbnTpDXamyVlB3TaNAk5VcTMKZKeYLj+v5wgklnq26R60i9YDYUyejuspJMuZlpZQBUl+WYAecVna/ZzGYTKrEyFykqcJKspBa4dJItxvpEyJwlw2ShSJaykFT4dBSMumUAi1TT3EVLZaQSoktuv6sIsey8V/opsxX4UCWD/Esu3WnwhJs3CmYtaUMC2ZiWocqteBYR5WIFeZbz1h7iXvYBPdSsysylS1JJ4lCyxPPKpI/phNt5hMz3KFeIUqXbly8oc9lAVJljUKPoQD5aQFtLvkzpmfCqUlYYhiHq7v+nxrEvTqW9SxA7D+4/tHxUBZlcxeMS5mS1DxMpLAvQ/gepYqENNm4tahmSEqUEhksRUWJtTiOsLly+7UppMwZrhW952d4BTOmINCtPVI+MeiyNWo3uV0MOxEid9qM4sCcpINKBOVglywZOvmRc3HauCTOkijKSKOKgUJB82ipS9spIT3ktSlANnzMW5ULeUFr7QNVIILM5AJZgCHpduEY8uLMxVgKIkPcN3BF7JMsZw4ylieNfnaOq9ktryu4KJqghJA8VHFv0jn2H2oiZmCkk5iDW1mtGTNlFQf7T/SZZo/9T/XONmP3CbI3ObIeoE6nhAhVZa0rTxSXgTtfhVKkFopXZvPhVqWmcFEhvAqzvquv7Q82l29UlDd2hZ5oI+C41KzEfIQK+vlKHPwCmIKWLvC7amD3ByLHzH16xYsV2wSqhwsvyzfrC2b2ilH/AIAH9R+BBjvlAciDvEmAwi1FkJKuLdfr0goYReYjKpDCrpI9R6QSjaMl3CFJ/lUPgwgo7aBZysjgcpiTq56RHzAigYIJhSnQh725jpHpSqdUJLi+UPelWjxRkE0z+g/8oLw08JYJmTAOGUEcfzGJnEw2vWZwKOmgH2Nf5IyLH/mk7/3V/wDLR+sZArP4WV5DyP0lSnJqokFncHqbF+Bcf3EF7H2qtFWJDizOBclL89OZiJW1cQE5e8UQ5JcmtuenLjHsnGTnotY/qih4kbmlX8RxiS6Zn3id4JCDQZgDm3nFw7VtQQkwuOyqSFEEBWdiODGh0/YwWvETVjeVm61+MQyMPmO8lJ6pH6RmKoLj87lpXjkHItExmFACOH4mZw4146tDbZ+2xNU6Acu6KtSjk0PhOYX5xV0bLTRkI9BDDDYHJ4QA/A5Xjz8+HHlXjHOWpclqw+YLVPSFDQIWdGuE/CEGO2fgM2dU5aznKmSlQqf5hyhRiCrNb3eF09S/7GNOFwhqt1X6SJzbqNZu0pMtX3SCtLvvnKbFP4dGJhmvtqlSAg4SWwDDfVTpTlFInTVDjGCarj9esarBHSEZWlgn7ZQbSEijeNRp5iIE9pJQorCIV1mLhDPmkavAgxSnuYdB4k2cy54XtbJQzYDD0/iXDHC/4gS0/wDoJHks/NJikYee9/h+8GS1A/2ioYwczL0j/EdH/wCHLH9f/wAIkmf4kAf+klt1f5RSAkRDPglqnHIRLlM/xIQ3/wBnKPL6EIdodqMNPJfBoSTwA+aYRLlpbxV4MYikyhzPlGds7dpE5j5jpO0kCWZaENLJcoZJDixbLCpWLBU4pRvAl24O1oLV4f2hemZW8TV3IMDMfMsGx9tTJScsubMSOAYCwHDgAPKANobTmqUVd+p+TD4CNZOIYUMDzJ54/COwluRjKTNVY2af+PM/3GIlzVn/AIiz/Uf1iXvjxH/SYzvR/D/tHyjVyMNmCrmr0mK/3GNxNmfnV6mNZiwfy+gEaoHOGBMmWMbYHErH4j6n9YdSZ9Of1yhFgZYN6w5lykcTDAwgwgzhz8oRbYnqOp84cLSixUfSEW1h+VQ9W+cUuKxNRGpyfCD5RglK/IPQx6or5+ojMy/4vL9o65CzNghqZB6x6mQDoP8AcBGvfq1fz/eMM/kIUkwXJTIHD3ESpwT6H1iAYnp5NG6MS2ghbMHIQj/Lev15RkRfa/4RGQLMHJfElMscBEiJXKNu6giSiMk9YCQlLRtIVEs5FDGmHluIhlOp1Q2TiC9/eDu+LUD+8LsGKwxyk8BEVHWAgwZc084Enl+MGKlsTWIJ0t9YmGFyYBuLJxrHgUI2xctjG+W0bUOpUCA4gwKlLmDMVdmEDpHIRVWkm6wzDS4NlIiHCIeDpSYYNuECeNEE4QYsQLNMFyQJzDUFUiPJSYnIpGksRi5TPx3JlikAkVpDGZLLQAZddIbG1COVnqUCI1gPYQQhFKtEK0GK43NzgkhIjZgRrHqowiLho3ASBauT+sbyl8vj+seLj1ENyie1GeFmJe0NUrp/eFuEy84aSplKW6QQ0b25qs0vCbHL6/D9If5yRp7j9YSbQobfXpDlhJugHWLZYJLuz8VA/ExKpCur8Kv6LiLKTwgzDBYspuhPtCl6mcsg1PEBVfuw/wDEkn4vEuGAuqUSOGU/XtBIE5Vph86+7RJLRMP4kFuKE/Fog2ZPMcMJqQg07opHAJKvVwIlUmQn/hFJ5ob2KfnG+H2cVXTLL8cyT/uSQYKEgIskhuE2Y3lW/WAMyHvHDLBcyPyr/wCSiMhp9tH/AOz/AH/tGR3vL5h5J5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4" name="Picture 4" descr="http://www.croatialuxuryvacation.com/slike/excursions/4007987284_aa3db25a8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4344485" cy="2879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ight Triangle 5"/>
          <p:cNvSpPr/>
          <p:nvPr/>
        </p:nvSpPr>
        <p:spPr>
          <a:xfrm>
            <a:off x="899592" y="980728"/>
            <a:ext cx="2592288" cy="201622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4932040" y="4005064"/>
            <a:ext cx="2592288" cy="201622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r>
              <a:rPr lang="hr-HR" dirty="0" smtClean="0"/>
              <a:t>                 TURIZAM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528" y="1412776"/>
            <a:ext cx="4248472" cy="3477875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Proglašenjem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Plitvičkih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svjetskom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baštinom</a:t>
            </a:r>
            <a:r>
              <a:rPr lang="en-US" sz="2000" dirty="0" smtClean="0">
                <a:solidFill>
                  <a:srgbClr val="92D050"/>
                </a:solidFill>
              </a:rPr>
              <a:t> pod </a:t>
            </a:r>
            <a:r>
              <a:rPr lang="en-US" sz="2000" dirty="0" err="1" smtClean="0">
                <a:solidFill>
                  <a:srgbClr val="92D050"/>
                </a:solidFill>
              </a:rPr>
              <a:t>zaštiom</a:t>
            </a:r>
            <a:r>
              <a:rPr lang="en-US" sz="2000" dirty="0" smtClean="0">
                <a:solidFill>
                  <a:srgbClr val="92D050"/>
                </a:solidFill>
              </a:rPr>
              <a:t> UNESCO-a 1979. </a:t>
            </a:r>
            <a:r>
              <a:rPr lang="en-US" sz="2000" dirty="0" err="1" smtClean="0">
                <a:solidFill>
                  <a:srgbClr val="92D050"/>
                </a:solidFill>
              </a:rPr>
              <a:t>godine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nastavljen</a:t>
            </a:r>
            <a:r>
              <a:rPr lang="en-US" sz="2000" dirty="0" smtClean="0">
                <a:solidFill>
                  <a:srgbClr val="92D050"/>
                </a:solidFill>
              </a:rPr>
              <a:t> je </a:t>
            </a:r>
            <a:r>
              <a:rPr lang="en-US" sz="2000" dirty="0" err="1" smtClean="0">
                <a:solidFill>
                  <a:srgbClr val="92D050"/>
                </a:solidFill>
              </a:rPr>
              <a:t>ubrzani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razvoj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turizma</a:t>
            </a:r>
            <a:r>
              <a:rPr lang="en-US" sz="2000" dirty="0" smtClean="0">
                <a:solidFill>
                  <a:srgbClr val="92D050"/>
                </a:solidFill>
              </a:rPr>
              <a:t> u </a:t>
            </a:r>
            <a:r>
              <a:rPr lang="en-US" sz="2000" dirty="0" err="1" smtClean="0">
                <a:solidFill>
                  <a:srgbClr val="92D050"/>
                </a:solidFill>
              </a:rPr>
              <a:t>samom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nacionalnom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parku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koji</a:t>
            </a:r>
            <a:r>
              <a:rPr lang="en-US" sz="2000" dirty="0" smtClean="0">
                <a:solidFill>
                  <a:srgbClr val="92D050"/>
                </a:solidFill>
              </a:rPr>
              <a:t> je </a:t>
            </a:r>
            <a:r>
              <a:rPr lang="en-US" sz="2000" dirty="0" err="1" smtClean="0">
                <a:solidFill>
                  <a:srgbClr val="92D050"/>
                </a:solidFill>
              </a:rPr>
              <a:t>svoj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vrhunac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doživio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predratnih</a:t>
            </a:r>
            <a:r>
              <a:rPr lang="hr-HR" sz="2000" dirty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godina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  <a:r>
              <a:rPr lang="en-US" sz="2000" dirty="0" err="1" smtClean="0">
                <a:solidFill>
                  <a:srgbClr val="92D050"/>
                </a:solidFill>
              </a:rPr>
              <a:t>Tijekom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Domovinskog</a:t>
            </a:r>
            <a:r>
              <a:rPr lang="en-US" sz="2000" dirty="0" smtClean="0">
                <a:solidFill>
                  <a:srgbClr val="92D050"/>
                </a:solidFill>
              </a:rPr>
              <a:t> rata </a:t>
            </a:r>
            <a:r>
              <a:rPr lang="en-US" sz="2000" dirty="0" err="1" smtClean="0">
                <a:solidFill>
                  <a:srgbClr val="92D050"/>
                </a:solidFill>
              </a:rPr>
              <a:t>područje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Plitvičkih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jezera</a:t>
            </a:r>
            <a:r>
              <a:rPr lang="en-US" sz="2000" dirty="0" smtClean="0">
                <a:solidFill>
                  <a:srgbClr val="92D050"/>
                </a:solidFill>
              </a:rPr>
              <a:t> je </a:t>
            </a:r>
            <a:r>
              <a:rPr lang="en-US" sz="2000" dirty="0" err="1" smtClean="0">
                <a:solidFill>
                  <a:srgbClr val="92D050"/>
                </a:solidFill>
              </a:rPr>
              <a:t>bilo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okupirano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te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nije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zabilježilo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nikakav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turistički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rezultat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229200"/>
            <a:ext cx="3096344" cy="1015663"/>
          </a:xfrm>
          <a:prstGeom prst="rect">
            <a:avLst/>
          </a:prstGeom>
          <a:noFill/>
          <a:ln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92D050"/>
                </a:solidFill>
              </a:rPr>
              <a:t>Danas bilježi rekordne godine po broju posjetitelja.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50178" name="Picture 2" descr="http://www.lika-online.com/wp-content/uploads/2010/07/Plitvi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56992"/>
            <a:ext cx="4239219" cy="3312368"/>
          </a:xfrm>
          <a:prstGeom prst="rect">
            <a:avLst/>
          </a:prstGeom>
          <a:noFill/>
        </p:spPr>
      </p:pic>
      <p:pic>
        <p:nvPicPr>
          <p:cNvPr id="50180" name="Picture 4" descr="http://os-amihanovic-sb.skole.hr/upload/os-amihanovic-sb/images/newsimg/74/Image/plitvice%20%284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594138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PROŠĆANSKO JEZERO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3888432" cy="1631216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Nalazi</a:t>
            </a:r>
            <a:r>
              <a:rPr lang="en-US" sz="2000" dirty="0" smtClean="0">
                <a:solidFill>
                  <a:srgbClr val="92D050"/>
                </a:solidFill>
              </a:rPr>
              <a:t> se </a:t>
            </a:r>
            <a:r>
              <a:rPr lang="en-US" sz="2000" dirty="0" err="1" smtClean="0">
                <a:solidFill>
                  <a:srgbClr val="92D050"/>
                </a:solidFill>
              </a:rPr>
              <a:t>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nadmorskoj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visini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od</a:t>
            </a:r>
            <a:r>
              <a:rPr lang="en-US" sz="2000" dirty="0" smtClean="0">
                <a:solidFill>
                  <a:srgbClr val="92D050"/>
                </a:solidFill>
              </a:rPr>
              <a:t> 639 </a:t>
            </a:r>
            <a:r>
              <a:rPr lang="en-US" sz="2000" dirty="0" err="1" smtClean="0">
                <a:solidFill>
                  <a:srgbClr val="92D050"/>
                </a:solidFill>
              </a:rPr>
              <a:t>metara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  <a:r>
              <a:rPr lang="en-US" sz="2000" dirty="0" err="1" smtClean="0">
                <a:solidFill>
                  <a:srgbClr val="92D050"/>
                </a:solidFill>
              </a:rPr>
              <a:t>Površine</a:t>
            </a:r>
            <a:r>
              <a:rPr lang="en-US" sz="2000" dirty="0" smtClean="0">
                <a:solidFill>
                  <a:srgbClr val="92D050"/>
                </a:solidFill>
              </a:rPr>
              <a:t> je 68 </a:t>
            </a:r>
            <a:r>
              <a:rPr lang="en-US" sz="2000" dirty="0" err="1" smtClean="0">
                <a:solidFill>
                  <a:srgbClr val="92D050"/>
                </a:solidFill>
              </a:rPr>
              <a:t>hektara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  <a:r>
              <a:rPr lang="en-US" sz="2000" dirty="0" err="1" smtClean="0">
                <a:solidFill>
                  <a:srgbClr val="92D050"/>
                </a:solidFill>
              </a:rPr>
              <a:t>Najveća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dubina</a:t>
            </a:r>
            <a:r>
              <a:rPr lang="en-US" sz="2000" dirty="0" smtClean="0">
                <a:solidFill>
                  <a:srgbClr val="92D050"/>
                </a:solidFill>
              </a:rPr>
              <a:t> je 37 </a:t>
            </a:r>
            <a:r>
              <a:rPr lang="en-US" sz="2000" dirty="0" err="1" smtClean="0">
                <a:solidFill>
                  <a:srgbClr val="92D050"/>
                </a:solidFill>
              </a:rPr>
              <a:t>metara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  <a:r>
              <a:rPr lang="en-US" sz="2000" dirty="0" err="1" smtClean="0">
                <a:solidFill>
                  <a:srgbClr val="92D050"/>
                </a:solidFill>
              </a:rPr>
              <a:t>Ime</a:t>
            </a:r>
            <a:r>
              <a:rPr lang="en-US" sz="2000" dirty="0" smtClean="0">
                <a:solidFill>
                  <a:srgbClr val="92D050"/>
                </a:solidFill>
              </a:rPr>
              <a:t> je </a:t>
            </a:r>
            <a:r>
              <a:rPr lang="en-US" sz="2000" dirty="0" err="1" smtClean="0">
                <a:solidFill>
                  <a:srgbClr val="92D050"/>
                </a:solidFill>
              </a:rPr>
              <a:t>dobilo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kolcima</a:t>
            </a:r>
            <a:r>
              <a:rPr lang="en-US" sz="2000" dirty="0" smtClean="0">
                <a:solidFill>
                  <a:srgbClr val="92D050"/>
                </a:solidFill>
              </a:rPr>
              <a:t> (</a:t>
            </a:r>
            <a:r>
              <a:rPr lang="en-US" sz="2000" dirty="0" err="1" smtClean="0">
                <a:solidFill>
                  <a:srgbClr val="92D050"/>
                </a:solidFill>
              </a:rPr>
              <a:t>prošću</a:t>
            </a:r>
            <a:r>
              <a:rPr lang="en-US" sz="2000" dirty="0" smtClean="0">
                <a:solidFill>
                  <a:srgbClr val="92D050"/>
                </a:solidFill>
              </a:rPr>
              <a:t>).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52226" name="Picture 2" descr="http://static.panoramio.com/photos/large/62678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456384" cy="2132856"/>
          </a:xfrm>
          <a:prstGeom prst="rect">
            <a:avLst/>
          </a:prstGeom>
          <a:noFill/>
        </p:spPr>
      </p:pic>
      <p:pic>
        <p:nvPicPr>
          <p:cNvPr id="52228" name="Picture 4" descr="http://s2.pticica.com/foto/0001237967_l_0_hbbn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8208912" cy="28415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CIGINOVAC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8064896" cy="1908215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Nalazi</a:t>
            </a:r>
            <a:r>
              <a:rPr lang="en-US" sz="2000" dirty="0" smtClean="0">
                <a:solidFill>
                  <a:srgbClr val="92D050"/>
                </a:solidFill>
              </a:rPr>
              <a:t> se </a:t>
            </a:r>
            <a:r>
              <a:rPr lang="en-US" sz="2000" dirty="0" err="1" smtClean="0">
                <a:solidFill>
                  <a:srgbClr val="92D050"/>
                </a:solidFill>
              </a:rPr>
              <a:t>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nadmorskoj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visini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od</a:t>
            </a:r>
            <a:r>
              <a:rPr lang="en-US" sz="2000" dirty="0" smtClean="0">
                <a:solidFill>
                  <a:srgbClr val="92D050"/>
                </a:solidFill>
              </a:rPr>
              <a:t> 632 </a:t>
            </a:r>
            <a:r>
              <a:rPr lang="en-US" sz="2000" dirty="0" err="1" smtClean="0">
                <a:solidFill>
                  <a:srgbClr val="92D050"/>
                </a:solidFill>
              </a:rPr>
              <a:t>metra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  <a:r>
              <a:rPr lang="en-US" sz="2000" dirty="0" err="1" smtClean="0">
                <a:solidFill>
                  <a:srgbClr val="92D050"/>
                </a:solidFill>
              </a:rPr>
              <a:t>Površine</a:t>
            </a:r>
            <a:r>
              <a:rPr lang="en-US" sz="2000" dirty="0" smtClean="0">
                <a:solidFill>
                  <a:srgbClr val="92D050"/>
                </a:solidFill>
              </a:rPr>
              <a:t> je 7,5 </a:t>
            </a:r>
            <a:r>
              <a:rPr lang="en-US" sz="2000" dirty="0" err="1" smtClean="0">
                <a:solidFill>
                  <a:srgbClr val="92D050"/>
                </a:solidFill>
              </a:rPr>
              <a:t>hektara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  <a:r>
              <a:rPr lang="en-US" sz="2000" dirty="0" err="1" smtClean="0">
                <a:solidFill>
                  <a:srgbClr val="92D050"/>
                </a:solidFill>
              </a:rPr>
              <a:t>Najveća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dubina</a:t>
            </a:r>
            <a:r>
              <a:rPr lang="en-US" sz="2000" dirty="0" smtClean="0">
                <a:solidFill>
                  <a:srgbClr val="92D050"/>
                </a:solidFill>
              </a:rPr>
              <a:t> je 13 </a:t>
            </a:r>
            <a:r>
              <a:rPr lang="en-US" sz="2000" dirty="0" err="1" smtClean="0">
                <a:solidFill>
                  <a:srgbClr val="92D050"/>
                </a:solidFill>
              </a:rPr>
              <a:t>metara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  <a:r>
              <a:rPr lang="en-US" sz="2000" dirty="0" err="1" smtClean="0">
                <a:solidFill>
                  <a:srgbClr val="92D050"/>
                </a:solidFill>
              </a:rPr>
              <a:t>Ime</a:t>
            </a:r>
            <a:r>
              <a:rPr lang="en-US" sz="2000" dirty="0" smtClean="0">
                <a:solidFill>
                  <a:srgbClr val="92D050"/>
                </a:solidFill>
              </a:rPr>
              <a:t> je </a:t>
            </a:r>
            <a:r>
              <a:rPr lang="en-US" sz="2000" dirty="0" err="1" smtClean="0">
                <a:solidFill>
                  <a:srgbClr val="92D050"/>
                </a:solidFill>
              </a:rPr>
              <a:t>dobio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prema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legendi</a:t>
            </a:r>
            <a:r>
              <a:rPr lang="en-US" sz="2000" dirty="0" smtClean="0">
                <a:solidFill>
                  <a:srgbClr val="92D050"/>
                </a:solidFill>
              </a:rPr>
              <a:t> o </a:t>
            </a:r>
            <a:r>
              <a:rPr lang="en-US" sz="2000" dirty="0" err="1" smtClean="0">
                <a:solidFill>
                  <a:srgbClr val="92D050"/>
                </a:solidFill>
              </a:rPr>
              <a:t>Romu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koji</a:t>
            </a:r>
            <a:r>
              <a:rPr lang="en-US" sz="2000" dirty="0" smtClean="0">
                <a:solidFill>
                  <a:srgbClr val="92D050"/>
                </a:solidFill>
              </a:rPr>
              <a:t> je </a:t>
            </a:r>
            <a:r>
              <a:rPr lang="en-US" sz="2000" dirty="0" err="1" smtClean="0">
                <a:solidFill>
                  <a:srgbClr val="92D050"/>
                </a:solidFill>
              </a:rPr>
              <a:t>tragično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stradao</a:t>
            </a:r>
            <a:r>
              <a:rPr lang="en-US" sz="2000" dirty="0" smtClean="0">
                <a:solidFill>
                  <a:srgbClr val="92D050"/>
                </a:solidFill>
              </a:rPr>
              <a:t> u </a:t>
            </a:r>
            <a:r>
              <a:rPr lang="en-US" sz="2000" dirty="0" err="1" smtClean="0">
                <a:solidFill>
                  <a:srgbClr val="92D050"/>
                </a:solidFill>
              </a:rPr>
              <a:t>ovom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jezeru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dok</a:t>
            </a:r>
            <a:r>
              <a:rPr lang="en-US" sz="2000" dirty="0" smtClean="0">
                <a:solidFill>
                  <a:srgbClr val="92D050"/>
                </a:solidFill>
              </a:rPr>
              <a:t> je </a:t>
            </a:r>
            <a:r>
              <a:rPr lang="en-US" sz="2000" dirty="0" err="1" smtClean="0">
                <a:solidFill>
                  <a:srgbClr val="92D050"/>
                </a:solidFill>
              </a:rPr>
              <a:t>lovio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ribu</a:t>
            </a:r>
            <a:r>
              <a:rPr lang="en-US" sz="2000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/>
            </a:r>
            <a:br>
              <a:rPr lang="en-US" sz="2000" dirty="0" smtClean="0">
                <a:solidFill>
                  <a:srgbClr val="92D050"/>
                </a:solidFill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3250" name="Picture 2" descr="http://static.panoramio.com/photos/large/18661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629633" cy="2348880"/>
          </a:xfrm>
          <a:prstGeom prst="rect">
            <a:avLst/>
          </a:prstGeom>
          <a:noFill/>
        </p:spPr>
      </p:pic>
      <p:pic>
        <p:nvPicPr>
          <p:cNvPr id="53254" name="Picture 6" descr="Ciginovac l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73016"/>
            <a:ext cx="4762500" cy="31085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r>
              <a:rPr lang="hr-HR" dirty="0" smtClean="0"/>
              <a:t>OSTALA GORNJA JEZERA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1412776"/>
            <a:ext cx="4572000" cy="1631216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92D050"/>
                </a:solidFill>
              </a:rPr>
              <a:t>Preostala </a:t>
            </a:r>
            <a:r>
              <a:rPr lang="hr-HR" sz="2000" dirty="0" smtClean="0">
                <a:solidFill>
                  <a:srgbClr val="92D050"/>
                </a:solidFill>
                <a:hlinkClick r:id="rId2"/>
              </a:rPr>
              <a:t>Gornja jezera </a:t>
            </a:r>
            <a:r>
              <a:rPr lang="hr-HR" sz="2000" dirty="0" smtClean="0">
                <a:solidFill>
                  <a:srgbClr val="92D050"/>
                </a:solidFill>
              </a:rPr>
              <a:t>su: </a:t>
            </a:r>
            <a:r>
              <a:rPr lang="pt-BR" sz="2000" dirty="0" smtClean="0">
                <a:solidFill>
                  <a:srgbClr val="92D050"/>
                </a:solidFill>
              </a:rPr>
              <a:t>Okrugljak, Batinovac, Veliko jezero, Malo jezero, Vir, Galovac, Milino jezero, Gradinsko jezero, Veliki Burget i Kozjak.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54274" name="Picture 2" descr="http://www.np-plitvicka-jezera.hr/files/g/1-0/540x360-4/kozjak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4"/>
            <a:ext cx="3168352" cy="2112236"/>
          </a:xfrm>
          <a:prstGeom prst="rect">
            <a:avLst/>
          </a:prstGeom>
          <a:noFill/>
        </p:spPr>
      </p:pic>
      <p:pic>
        <p:nvPicPr>
          <p:cNvPr id="54276" name="Picture 4" descr="http://cdn.zenstvena.com/wp-content/uploads/2014/05/plitvi%C4%8Dka-jez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7703418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DONJA JEZERA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7985" y="1484784"/>
            <a:ext cx="3528392" cy="1323439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  <a:hlinkClick r:id="rId2"/>
              </a:rPr>
              <a:t>Donja</a:t>
            </a:r>
            <a:r>
              <a:rPr lang="en-US" sz="2000" dirty="0" smtClean="0">
                <a:solidFill>
                  <a:srgbClr val="92D050"/>
                </a:solidFill>
                <a:hlinkClick r:id="rId2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hlinkClick r:id="rId2"/>
              </a:rPr>
              <a:t>jezera</a:t>
            </a:r>
            <a:r>
              <a:rPr lang="en-US" sz="2000" dirty="0" smtClean="0">
                <a:solidFill>
                  <a:srgbClr val="92D050"/>
                </a:solidFill>
                <a:hlinkClick r:id="rId2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su</a:t>
            </a:r>
            <a:r>
              <a:rPr lang="en-US" sz="2000" dirty="0" smtClean="0">
                <a:solidFill>
                  <a:srgbClr val="92D050"/>
                </a:solidFill>
              </a:rPr>
              <a:t>: </a:t>
            </a:r>
            <a:r>
              <a:rPr lang="en-US" sz="2000" dirty="0" err="1" smtClean="0">
                <a:solidFill>
                  <a:srgbClr val="92D050"/>
                </a:solidFill>
              </a:rPr>
              <a:t>Milanovac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Gavanovac</a:t>
            </a:r>
            <a:r>
              <a:rPr lang="en-US" sz="2000" dirty="0" smtClean="0">
                <a:solidFill>
                  <a:srgbClr val="92D050"/>
                </a:solidFill>
              </a:rPr>
              <a:t>,</a:t>
            </a:r>
            <a:r>
              <a:rPr lang="vi-VN" sz="2000" dirty="0" smtClean="0">
                <a:solidFill>
                  <a:srgbClr val="92D050"/>
                </a:solidFill>
              </a:rPr>
              <a:t> </a:t>
            </a:r>
            <a:r>
              <a:rPr lang="hr-HR" sz="2000" dirty="0" smtClean="0">
                <a:solidFill>
                  <a:srgbClr val="92D050"/>
                </a:solidFill>
              </a:rPr>
              <a:t>Kaluđerovac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Novakovića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Brod</a:t>
            </a:r>
            <a:r>
              <a:rPr lang="en-US" sz="2000" dirty="0" smtClean="0">
                <a:solidFill>
                  <a:srgbClr val="92D050"/>
                </a:solidFill>
              </a:rPr>
              <a:t>.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55298" name="Picture 2" descr="http://www.np-plitvicka-jezera.hr/files/g/1-0/540x360-4/kaludjerovac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855468" cy="3360514"/>
          </a:xfrm>
          <a:prstGeom prst="rect">
            <a:avLst/>
          </a:prstGeom>
          <a:noFill/>
        </p:spPr>
      </p:pic>
      <p:pic>
        <p:nvPicPr>
          <p:cNvPr id="55300" name="Picture 4" descr="http://www.np-plitvicka-jezera.hr/files/g/1-0/540x360-4/sastavci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3528392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/>
          <a:lstStyle/>
          <a:p>
            <a:r>
              <a:rPr lang="hr-HR" dirty="0" smtClean="0"/>
              <a:t>              ZAKLJUČAK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3888432" cy="1015663"/>
          </a:xfrm>
          <a:prstGeom prst="rect">
            <a:avLst/>
          </a:prstGeom>
          <a:noFill/>
          <a:ln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92D050"/>
                </a:solidFill>
              </a:rPr>
              <a:t>Plitvička jezera prekrasan je nacionalni park i mislim da bi ga svatko trebao posjetiti.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6" name="Picture 5" descr="SAM_0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4608512" cy="3645024"/>
          </a:xfrm>
          <a:prstGeom prst="rect">
            <a:avLst/>
          </a:prstGeom>
        </p:spPr>
      </p:pic>
      <p:pic>
        <p:nvPicPr>
          <p:cNvPr id="7" name="Picture 6" descr="SAM_0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96752"/>
            <a:ext cx="3888432" cy="2960948"/>
          </a:xfrm>
          <a:prstGeom prst="rect">
            <a:avLst/>
          </a:prstGeom>
        </p:spPr>
      </p:pic>
      <p:pic>
        <p:nvPicPr>
          <p:cNvPr id="8" name="Picture 7" descr="SAM_0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437112"/>
            <a:ext cx="2880320" cy="213285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SADRŽAJ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Općenito</a:t>
            </a:r>
          </a:p>
          <a:p>
            <a:r>
              <a:rPr lang="hr-HR" dirty="0" smtClean="0"/>
              <a:t>Položaj i veličina</a:t>
            </a:r>
          </a:p>
          <a:p>
            <a:r>
              <a:rPr lang="hr-HR" dirty="0" smtClean="0"/>
              <a:t>Jezera</a:t>
            </a:r>
          </a:p>
          <a:p>
            <a:r>
              <a:rPr lang="hr-HR" dirty="0" smtClean="0"/>
              <a:t>Klima</a:t>
            </a:r>
          </a:p>
          <a:p>
            <a:r>
              <a:rPr lang="hr-HR" dirty="0" smtClean="0"/>
              <a:t>Životinjski svijet</a:t>
            </a:r>
          </a:p>
          <a:p>
            <a:r>
              <a:rPr lang="hr-HR" dirty="0" smtClean="0"/>
              <a:t>Biljni svijet</a:t>
            </a:r>
          </a:p>
          <a:p>
            <a:r>
              <a:rPr lang="hr-HR" dirty="0" smtClean="0"/>
              <a:t>Turizam</a:t>
            </a:r>
          </a:p>
          <a:p>
            <a:r>
              <a:rPr lang="hr-HR" dirty="0" smtClean="0"/>
              <a:t>Prošćansko jezero</a:t>
            </a:r>
          </a:p>
          <a:p>
            <a:r>
              <a:rPr lang="hr-HR" dirty="0" smtClean="0"/>
              <a:t>Ciginovac</a:t>
            </a:r>
          </a:p>
          <a:p>
            <a:r>
              <a:rPr lang="hr-HR" dirty="0" smtClean="0"/>
              <a:t>Ostala Gornja jezera</a:t>
            </a:r>
          </a:p>
          <a:p>
            <a:r>
              <a:rPr lang="hr-HR" dirty="0" smtClean="0"/>
              <a:t>Donja jezera</a:t>
            </a:r>
          </a:p>
          <a:p>
            <a:r>
              <a:rPr lang="hr-HR" dirty="0" smtClean="0"/>
              <a:t>Zaključak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56322" name="Picture 2" descr="http://www.np-plitvicka-jezera.hr/files/g/1-0/914x609-4/milanovacki-slap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639444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OPĆENITO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1268760"/>
            <a:ext cx="4032448" cy="3477875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Plitvička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jezera</a:t>
            </a:r>
            <a:r>
              <a:rPr lang="hr-HR" sz="2000" dirty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najveći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su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najposjećeniji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hrvatski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nacionalni</a:t>
            </a:r>
            <a:r>
              <a:rPr lang="en-US" sz="2000" dirty="0" smtClean="0">
                <a:solidFill>
                  <a:srgbClr val="92D050"/>
                </a:solidFill>
              </a:rPr>
              <a:t> park. </a:t>
            </a:r>
            <a:r>
              <a:rPr lang="en-US" sz="2000" dirty="0" err="1" smtClean="0">
                <a:solidFill>
                  <a:srgbClr val="92D050"/>
                </a:solidFill>
              </a:rPr>
              <a:t>Sastoje</a:t>
            </a:r>
            <a:r>
              <a:rPr lang="en-US" sz="2000" dirty="0" smtClean="0">
                <a:solidFill>
                  <a:srgbClr val="92D050"/>
                </a:solidFill>
              </a:rPr>
              <a:t> se </a:t>
            </a:r>
            <a:r>
              <a:rPr lang="en-US" sz="2000" dirty="0" err="1" smtClean="0">
                <a:solidFill>
                  <a:srgbClr val="92D050"/>
                </a:solidFill>
              </a:rPr>
              <a:t>od</a:t>
            </a:r>
            <a:r>
              <a:rPr lang="en-US" sz="2000" dirty="0" smtClean="0">
                <a:solidFill>
                  <a:srgbClr val="92D050"/>
                </a:solidFill>
              </a:rPr>
              <a:t> 16 </a:t>
            </a:r>
            <a:r>
              <a:rPr lang="en-US" sz="2000" dirty="0" err="1" smtClean="0">
                <a:solidFill>
                  <a:srgbClr val="92D050"/>
                </a:solidFill>
              </a:rPr>
              <a:t>jezera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podijeljenih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gornja</a:t>
            </a:r>
            <a:r>
              <a:rPr lang="en-US" sz="2000" dirty="0" smtClean="0">
                <a:solidFill>
                  <a:srgbClr val="92D050"/>
                </a:solidFill>
              </a:rPr>
              <a:t>, s </a:t>
            </a:r>
            <a:r>
              <a:rPr lang="en-US" sz="2000" dirty="0" err="1" smtClean="0">
                <a:solidFill>
                  <a:srgbClr val="92D050"/>
                </a:solidFill>
              </a:rPr>
              <a:t>kojih</a:t>
            </a:r>
            <a:r>
              <a:rPr lang="en-US" sz="2000" dirty="0" smtClean="0">
                <a:solidFill>
                  <a:srgbClr val="92D050"/>
                </a:solidFill>
              </a:rPr>
              <a:t> se </a:t>
            </a:r>
            <a:r>
              <a:rPr lang="en-US" sz="2000" dirty="0" err="1" smtClean="0">
                <a:solidFill>
                  <a:srgbClr val="92D050"/>
                </a:solidFill>
              </a:rPr>
              <a:t>voda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preko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pjenušavih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kaskada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slapova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prelijeva</a:t>
            </a:r>
            <a:r>
              <a:rPr lang="en-US" sz="2000" dirty="0" smtClean="0">
                <a:solidFill>
                  <a:srgbClr val="92D050"/>
                </a:solidFill>
              </a:rPr>
              <a:t> u </a:t>
            </a:r>
            <a:r>
              <a:rPr lang="en-US" sz="2000" dirty="0" err="1" smtClean="0">
                <a:solidFill>
                  <a:srgbClr val="92D050"/>
                </a:solidFill>
              </a:rPr>
              <a:t>donja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jezera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  <a:r>
              <a:rPr lang="en-US" sz="2000" dirty="0" err="1" smtClean="0">
                <a:solidFill>
                  <a:srgbClr val="92D050"/>
                </a:solidFill>
              </a:rPr>
              <a:t>Gornja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su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veća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dublja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dok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su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donja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manja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plića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nastala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vapnenačkoj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podlozi</a:t>
            </a:r>
            <a:r>
              <a:rPr lang="en-US" sz="2000" dirty="0" smtClean="0">
                <a:solidFill>
                  <a:srgbClr val="92D050"/>
                </a:solidFill>
              </a:rPr>
              <a:t>.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5013176"/>
            <a:ext cx="2376264" cy="1631216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Ovdje</a:t>
            </a:r>
            <a:r>
              <a:rPr lang="en-US" sz="2000" dirty="0" smtClean="0">
                <a:solidFill>
                  <a:srgbClr val="92D050"/>
                </a:solidFill>
              </a:rPr>
              <a:t> se </a:t>
            </a:r>
            <a:r>
              <a:rPr lang="en-US" sz="2000" dirty="0" err="1" smtClean="0">
                <a:solidFill>
                  <a:srgbClr val="92D050"/>
                </a:solidFill>
              </a:rPr>
              <a:t>nalazi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najveći</a:t>
            </a:r>
            <a:r>
              <a:rPr lang="en-US" sz="2000" dirty="0" smtClean="0">
                <a:solidFill>
                  <a:srgbClr val="92D050"/>
                </a:solidFill>
              </a:rPr>
              <a:t> slap u </a:t>
            </a:r>
            <a:r>
              <a:rPr lang="en-US" sz="2000" dirty="0" err="1" smtClean="0">
                <a:solidFill>
                  <a:srgbClr val="92D050"/>
                </a:solidFill>
              </a:rPr>
              <a:t>Hrvatskoj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Veliki</a:t>
            </a:r>
            <a:r>
              <a:rPr lang="en-US" sz="2000" dirty="0" smtClean="0">
                <a:solidFill>
                  <a:srgbClr val="92D050"/>
                </a:solidFill>
              </a:rPr>
              <a:t> slap, </a:t>
            </a:r>
            <a:r>
              <a:rPr lang="en-US" sz="2000" dirty="0" err="1" smtClean="0">
                <a:solidFill>
                  <a:srgbClr val="92D050"/>
                </a:solidFill>
              </a:rPr>
              <a:t>visok</a:t>
            </a:r>
            <a:r>
              <a:rPr lang="en-US" sz="2000" dirty="0" smtClean="0">
                <a:solidFill>
                  <a:srgbClr val="92D050"/>
                </a:solidFill>
              </a:rPr>
              <a:t> 78 </a:t>
            </a:r>
            <a:r>
              <a:rPr lang="en-US" sz="2000" dirty="0" err="1" smtClean="0">
                <a:solidFill>
                  <a:srgbClr val="92D050"/>
                </a:solidFill>
              </a:rPr>
              <a:t>metara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1412776"/>
            <a:ext cx="2987824" cy="2246769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Na </a:t>
            </a:r>
            <a:r>
              <a:rPr lang="en-US" sz="2000" dirty="0" err="1" smtClean="0">
                <a:solidFill>
                  <a:srgbClr val="92D050"/>
                </a:solidFill>
              </a:rPr>
              <a:t>Plitvičkim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jezerima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nalazi</a:t>
            </a:r>
            <a:r>
              <a:rPr lang="en-US" sz="2000" dirty="0" smtClean="0">
                <a:solidFill>
                  <a:srgbClr val="92D050"/>
                </a:solidFill>
              </a:rPr>
              <a:t> se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izvor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rijeke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Korane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koja</a:t>
            </a:r>
            <a:r>
              <a:rPr lang="en-US" sz="2000" dirty="0" smtClean="0">
                <a:solidFill>
                  <a:srgbClr val="92D050"/>
                </a:solidFill>
              </a:rPr>
              <a:t> se </a:t>
            </a:r>
            <a:r>
              <a:rPr lang="en-US" sz="2000" dirty="0" err="1" smtClean="0">
                <a:solidFill>
                  <a:srgbClr val="92D050"/>
                </a:solidFill>
              </a:rPr>
              <a:t>napaja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vodom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iz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jezera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  <a:r>
              <a:rPr lang="en-US" sz="2000" dirty="0" err="1" smtClean="0">
                <a:solidFill>
                  <a:srgbClr val="92D050"/>
                </a:solidFill>
              </a:rPr>
              <a:t>Klima</a:t>
            </a:r>
            <a:r>
              <a:rPr lang="hr-HR" sz="2000" dirty="0">
                <a:solidFill>
                  <a:srgbClr val="92D050"/>
                </a:solidFill>
              </a:rPr>
              <a:t> </a:t>
            </a:r>
            <a:r>
              <a:rPr lang="en-US" sz="2000" dirty="0" smtClean="0">
                <a:solidFill>
                  <a:srgbClr val="92D050"/>
                </a:solidFill>
              </a:rPr>
              <a:t>u </a:t>
            </a:r>
            <a:r>
              <a:rPr lang="en-US" sz="2000" dirty="0" err="1" smtClean="0">
                <a:solidFill>
                  <a:srgbClr val="92D050"/>
                </a:solidFill>
              </a:rPr>
              <a:t>nacionalnom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parku</a:t>
            </a:r>
            <a:r>
              <a:rPr lang="en-US" sz="2000" dirty="0" smtClean="0">
                <a:solidFill>
                  <a:srgbClr val="92D050"/>
                </a:solidFill>
              </a:rPr>
              <a:t> je </a:t>
            </a:r>
            <a:r>
              <a:rPr lang="en-US" sz="2000" dirty="0" err="1" smtClean="0">
                <a:solidFill>
                  <a:srgbClr val="92D050"/>
                </a:solidFill>
              </a:rPr>
              <a:t>umjerena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planinska</a:t>
            </a:r>
            <a:r>
              <a:rPr lang="hr-HR" sz="2000" dirty="0">
                <a:solidFill>
                  <a:srgbClr val="92D050"/>
                </a:solidFill>
              </a:rPr>
              <a:t>.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51202" name="Picture 2" descr="http://pagtours.hr/wp-content/uploads/2012/02/Np-Plit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4323789" cy="28800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/>
          <a:lstStyle/>
          <a:p>
            <a:r>
              <a:rPr lang="hr-HR" dirty="0" smtClean="0"/>
              <a:t>      POLOŽAJ I VELIČINA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2520280" cy="2246769"/>
          </a:xfrm>
          <a:prstGeom prst="rect">
            <a:avLst/>
          </a:prstGeom>
          <a:noFill/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92D050"/>
                </a:solidFill>
              </a:rPr>
              <a:t>Plitvička</a:t>
            </a:r>
            <a:r>
              <a:rPr lang="vi-VN" sz="2000" dirty="0" smtClean="0">
                <a:solidFill>
                  <a:srgbClr val="92D050"/>
                </a:solidFill>
              </a:rPr>
              <a:t> </a:t>
            </a:r>
            <a:r>
              <a:rPr lang="hr-HR" sz="2000" dirty="0" smtClean="0">
                <a:solidFill>
                  <a:srgbClr val="92D050"/>
                </a:solidFill>
              </a:rPr>
              <a:t>jezera nalaze se između planina</a:t>
            </a:r>
            <a:r>
              <a:rPr lang="hr-HR" sz="2000" dirty="0">
                <a:solidFill>
                  <a:srgbClr val="92D050"/>
                </a:solidFill>
              </a:rPr>
              <a:t>  </a:t>
            </a:r>
            <a:r>
              <a:rPr lang="hr-HR" sz="2000" dirty="0" smtClean="0">
                <a:solidFill>
                  <a:srgbClr val="92D050"/>
                </a:solidFill>
              </a:rPr>
              <a:t>Male Kapele</a:t>
            </a:r>
            <a:r>
              <a:rPr lang="hr-HR" sz="2000" dirty="0">
                <a:solidFill>
                  <a:srgbClr val="92D050"/>
                </a:solidFill>
              </a:rPr>
              <a:t> </a:t>
            </a:r>
            <a:r>
              <a:rPr lang="hr-HR" sz="2000" dirty="0" smtClean="0">
                <a:solidFill>
                  <a:srgbClr val="92D050"/>
                </a:solidFill>
              </a:rPr>
              <a:t>na zapadu i na istoku</a:t>
            </a:r>
            <a:r>
              <a:rPr lang="hr-HR" sz="2000" dirty="0">
                <a:solidFill>
                  <a:srgbClr val="92D050"/>
                </a:solidFill>
              </a:rPr>
              <a:t> </a:t>
            </a:r>
            <a:r>
              <a:rPr lang="hr-HR" sz="2000" dirty="0" smtClean="0">
                <a:solidFill>
                  <a:srgbClr val="92D050"/>
                </a:solidFill>
              </a:rPr>
              <a:t>usred </a:t>
            </a:r>
            <a:r>
              <a:rPr lang="hr-HR" sz="2000" dirty="0" smtClean="0">
                <a:solidFill>
                  <a:srgbClr val="92D050"/>
                </a:solidFill>
                <a:latin typeface="Century Gothic" pitchFamily="34" charset="0"/>
              </a:rPr>
              <a:t>Dinarskog </a:t>
            </a:r>
            <a:r>
              <a:rPr lang="hr-HR" sz="2000" dirty="0" smtClean="0">
                <a:solidFill>
                  <a:srgbClr val="92D050"/>
                </a:solidFill>
              </a:rPr>
              <a:t>planinskog masiva</a:t>
            </a:r>
            <a:endParaRPr lang="en-US" sz="2000" dirty="0">
              <a:solidFill>
                <a:srgbClr val="92D050"/>
              </a:solidFill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5157192"/>
            <a:ext cx="3168352" cy="1323439"/>
          </a:xfrm>
          <a:prstGeom prst="rect">
            <a:avLst/>
          </a:prstGeom>
          <a:noFill/>
          <a:ln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Ukupna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površina</a:t>
            </a:r>
            <a:r>
              <a:rPr lang="en-US" sz="2000" dirty="0" smtClean="0">
                <a:solidFill>
                  <a:srgbClr val="92D050"/>
                </a:solidFill>
              </a:rPr>
              <a:t> je 29.685 </a:t>
            </a:r>
            <a:r>
              <a:rPr lang="en-US" sz="2000" dirty="0" err="1" smtClean="0">
                <a:solidFill>
                  <a:srgbClr val="92D050"/>
                </a:solidFill>
              </a:rPr>
              <a:t>hektara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od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čega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čine</a:t>
            </a:r>
            <a:r>
              <a:rPr lang="en-US" sz="2000" dirty="0" smtClean="0">
                <a:solidFill>
                  <a:srgbClr val="92D050"/>
                </a:solidFill>
              </a:rPr>
              <a:t> 200 ha, </a:t>
            </a:r>
            <a:r>
              <a:rPr lang="en-US" sz="2000" dirty="0" err="1" smtClean="0">
                <a:solidFill>
                  <a:srgbClr val="92D050"/>
                </a:solidFill>
              </a:rPr>
              <a:t>šume</a:t>
            </a:r>
            <a:r>
              <a:rPr lang="en-US" sz="2000" dirty="0" smtClean="0">
                <a:solidFill>
                  <a:srgbClr val="92D050"/>
                </a:solidFill>
              </a:rPr>
              <a:t> 13.320 ha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340768"/>
            <a:ext cx="3528392" cy="1938992"/>
          </a:xfrm>
          <a:prstGeom prst="rect">
            <a:avLst/>
          </a:prstGeom>
          <a:noFill/>
          <a:ln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Prosječna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nadmorska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visina</a:t>
            </a:r>
            <a:r>
              <a:rPr lang="hr-HR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smtClean="0">
                <a:solidFill>
                  <a:srgbClr val="92D050"/>
                </a:solidFill>
              </a:rPr>
              <a:t> je 600m.Najniža </a:t>
            </a:r>
            <a:r>
              <a:rPr lang="en-US" sz="2000" dirty="0" err="1" smtClean="0">
                <a:solidFill>
                  <a:srgbClr val="92D050"/>
                </a:solidFill>
              </a:rPr>
              <a:t>točka</a:t>
            </a:r>
            <a:r>
              <a:rPr lang="en-US" sz="2000" dirty="0" smtClean="0">
                <a:solidFill>
                  <a:srgbClr val="92D050"/>
                </a:solidFill>
              </a:rPr>
              <a:t> je 367m </a:t>
            </a:r>
            <a:r>
              <a:rPr lang="en-US" sz="2000" dirty="0" err="1" smtClean="0">
                <a:solidFill>
                  <a:srgbClr val="92D050"/>
                </a:solidFill>
              </a:rPr>
              <a:t>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Koranskom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mostu</a:t>
            </a:r>
            <a:r>
              <a:rPr lang="en-US" sz="2000" dirty="0" smtClean="0">
                <a:solidFill>
                  <a:srgbClr val="92D050"/>
                </a:solidFill>
              </a:rPr>
              <a:t>,</a:t>
            </a:r>
            <a:r>
              <a:rPr lang="hr-HR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smtClean="0">
                <a:solidFill>
                  <a:srgbClr val="92D050"/>
                </a:solidFill>
              </a:rPr>
              <a:t>a </a:t>
            </a:r>
            <a:r>
              <a:rPr lang="en-US" sz="2000" dirty="0" err="1" smtClean="0">
                <a:solidFill>
                  <a:srgbClr val="92D050"/>
                </a:solidFill>
              </a:rPr>
              <a:t>najviša</a:t>
            </a:r>
            <a:r>
              <a:rPr lang="en-US" sz="2000" dirty="0" smtClean="0">
                <a:solidFill>
                  <a:srgbClr val="92D050"/>
                </a:solidFill>
              </a:rPr>
              <a:t> 1279m </a:t>
            </a:r>
            <a:r>
              <a:rPr lang="en-US" sz="2000" dirty="0" err="1" smtClean="0">
                <a:solidFill>
                  <a:srgbClr val="92D050"/>
                </a:solidFill>
              </a:rPr>
              <a:t>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Seliškom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vrhu</a:t>
            </a:r>
            <a:r>
              <a:rPr lang="hr-HR" sz="2000" dirty="0" smtClean="0">
                <a:solidFill>
                  <a:srgbClr val="92D050"/>
                </a:solidFill>
              </a:rPr>
              <a:t>.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38914" name="Picture 2" descr="http://www.np-plitvicka-jezera.hr/files/images/sadrzaj/karta_medvedjak_h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4196252" cy="2386581"/>
          </a:xfrm>
          <a:prstGeom prst="rect">
            <a:avLst/>
          </a:prstGeom>
          <a:noFill/>
        </p:spPr>
      </p:pic>
      <p:pic>
        <p:nvPicPr>
          <p:cNvPr id="38916" name="Picture 4" descr="http://www.dzzp.hr/slike_upload/20100406/dzzp2010040611365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84784"/>
            <a:ext cx="2080720" cy="2448272"/>
          </a:xfrm>
          <a:prstGeom prst="rect">
            <a:avLst/>
          </a:prstGeom>
          <a:noFill/>
        </p:spPr>
      </p:pic>
      <p:pic>
        <p:nvPicPr>
          <p:cNvPr id="38918" name="Picture 6" descr="http://www.ideamamma.it/wp-content/uploads/2013/05/plitvic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501008"/>
            <a:ext cx="3491880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/>
          <a:lstStyle/>
          <a:p>
            <a:r>
              <a:rPr lang="hr-HR" dirty="0" smtClean="0"/>
              <a:t>                 JEZERA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2952328" cy="1938992"/>
          </a:xfrm>
          <a:prstGeom prst="rect">
            <a:avLst/>
          </a:prstGeom>
          <a:noFill/>
          <a:ln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92D050"/>
                </a:solidFill>
              </a:rPr>
              <a:t>Nacionalni park sastoji se od 16 jezera, koja se stepenasto prelijevaju i silaze jedno u drugo u nizu od 5460m zračne linije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501008"/>
            <a:ext cx="3707904" cy="2246769"/>
          </a:xfrm>
          <a:prstGeom prst="rect">
            <a:avLst/>
          </a:prstGeom>
          <a:noFill/>
          <a:ln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Gornja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su</a:t>
            </a:r>
            <a:r>
              <a:rPr lang="en-US" sz="2000" dirty="0" smtClean="0">
                <a:solidFill>
                  <a:srgbClr val="92D050"/>
                </a:solidFill>
              </a:rPr>
              <a:t>:</a:t>
            </a:r>
            <a:r>
              <a:rPr lang="hr-HR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Prošćansko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jezero,Ciginovac,Okrugljak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Batinovac,Veliko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jezero,Malo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jezero,Vir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Galovac,Milino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jezero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Gradinsko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jezero,Veliki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Burget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Kozjak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1196752"/>
            <a:ext cx="2808312" cy="1323439"/>
          </a:xfrm>
          <a:prstGeom prst="rect">
            <a:avLst/>
          </a:prstGeom>
          <a:noFill/>
          <a:ln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92D050"/>
                </a:solidFill>
              </a:rPr>
              <a:t>Donja jezera su:Milanovac,Gavanovac,</a:t>
            </a:r>
            <a:r>
              <a:rPr lang="vi-VN" sz="2000" dirty="0" smtClean="0">
                <a:solidFill>
                  <a:srgbClr val="92D050"/>
                </a:solidFill>
              </a:rPr>
              <a:t> </a:t>
            </a:r>
            <a:r>
              <a:rPr lang="hr-HR" sz="2000" dirty="0" smtClean="0">
                <a:solidFill>
                  <a:srgbClr val="92D050"/>
                </a:solidFill>
              </a:rPr>
              <a:t>Kaluđerovac</a:t>
            </a:r>
            <a:r>
              <a:rPr lang="hr-HR" sz="2000" dirty="0">
                <a:solidFill>
                  <a:srgbClr val="92D050"/>
                </a:solidFill>
              </a:rPr>
              <a:t> </a:t>
            </a:r>
            <a:r>
              <a:rPr lang="hr-HR" sz="2000" dirty="0" smtClean="0">
                <a:solidFill>
                  <a:srgbClr val="92D050"/>
                </a:solidFill>
              </a:rPr>
              <a:t>i Novakovića Brod</a:t>
            </a:r>
            <a:r>
              <a:rPr lang="hr-HR" sz="2000" dirty="0">
                <a:solidFill>
                  <a:srgbClr val="92D050"/>
                </a:solidFill>
              </a:rPr>
              <a:t>.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40964" name="Picture 4" descr="http://www.globtroter.pl/zdjecia/chorwacja/99281_chorwacja_plit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708920"/>
            <a:ext cx="4680520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KLIMA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412776"/>
            <a:ext cx="4176464" cy="2862322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U </a:t>
            </a:r>
            <a:r>
              <a:rPr lang="en-US" sz="2000" dirty="0" err="1" smtClean="0">
                <a:solidFill>
                  <a:srgbClr val="92D050"/>
                </a:solidFill>
              </a:rPr>
              <a:t>siječnju</a:t>
            </a:r>
            <a:r>
              <a:rPr lang="en-US" sz="2000" dirty="0" smtClean="0">
                <a:solidFill>
                  <a:srgbClr val="92D050"/>
                </a:solidFill>
              </a:rPr>
              <a:t> je </a:t>
            </a:r>
            <a:r>
              <a:rPr lang="en-US" sz="2000" dirty="0" err="1" smtClean="0">
                <a:solidFill>
                  <a:srgbClr val="92D050"/>
                </a:solidFill>
              </a:rPr>
              <a:t>prosječna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temperatura</a:t>
            </a:r>
            <a:r>
              <a:rPr lang="hr-HR" sz="2000" dirty="0">
                <a:solidFill>
                  <a:srgbClr val="92D050"/>
                </a:solidFill>
              </a:rPr>
              <a:t> </a:t>
            </a:r>
            <a:r>
              <a:rPr lang="en-US" sz="2000" dirty="0" smtClean="0">
                <a:solidFill>
                  <a:srgbClr val="92D050"/>
                </a:solidFill>
              </a:rPr>
              <a:t>2,2 °C. </a:t>
            </a:r>
            <a:r>
              <a:rPr lang="en-US" sz="2000" dirty="0" err="1" smtClean="0">
                <a:solidFill>
                  <a:srgbClr val="92D050"/>
                </a:solidFill>
              </a:rPr>
              <a:t>Tijekom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ljetnih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mjeseci</a:t>
            </a:r>
            <a:r>
              <a:rPr lang="en-US" sz="2000" dirty="0" smtClean="0">
                <a:solidFill>
                  <a:srgbClr val="92D050"/>
                </a:solidFill>
              </a:rPr>
              <a:t> u </a:t>
            </a:r>
            <a:r>
              <a:rPr lang="en-US" sz="2000" dirty="0" err="1" smtClean="0">
                <a:solidFill>
                  <a:srgbClr val="92D050"/>
                </a:solidFill>
              </a:rPr>
              <a:t>srpnju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kolovozu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temperatura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raste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</a:t>
            </a:r>
            <a:r>
              <a:rPr lang="en-US" sz="2000" dirty="0" smtClean="0">
                <a:solidFill>
                  <a:srgbClr val="92D050"/>
                </a:solidFill>
              </a:rPr>
              <a:t> 17,4 °C. </a:t>
            </a:r>
            <a:r>
              <a:rPr lang="en-US" sz="2000" dirty="0" err="1" smtClean="0">
                <a:solidFill>
                  <a:srgbClr val="92D050"/>
                </a:solidFill>
              </a:rPr>
              <a:t>Prosječna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godišnja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temperatura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iznosi</a:t>
            </a:r>
            <a:r>
              <a:rPr lang="en-US" sz="2000" dirty="0" smtClean="0">
                <a:solidFill>
                  <a:srgbClr val="92D050"/>
                </a:solidFill>
              </a:rPr>
              <a:t> 7,9 °C. </a:t>
            </a:r>
            <a:r>
              <a:rPr lang="en-US" sz="2000" dirty="0" err="1" smtClean="0">
                <a:solidFill>
                  <a:srgbClr val="92D050"/>
                </a:solidFill>
              </a:rPr>
              <a:t>Snijeg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pada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od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studenog</a:t>
            </a:r>
            <a:r>
              <a:rPr lang="en-US" sz="2000" dirty="0" smtClean="0">
                <a:solidFill>
                  <a:srgbClr val="92D050"/>
                </a:solidFill>
              </a:rPr>
              <a:t> do </a:t>
            </a:r>
            <a:r>
              <a:rPr lang="en-US" sz="2000" dirty="0" err="1" smtClean="0">
                <a:solidFill>
                  <a:srgbClr val="92D050"/>
                </a:solidFill>
              </a:rPr>
              <a:t>ožujka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  <a:r>
              <a:rPr lang="en-US" sz="2000" dirty="0" err="1" smtClean="0">
                <a:solidFill>
                  <a:srgbClr val="92D050"/>
                </a:solidFill>
              </a:rPr>
              <a:t>Jezera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su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obično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zamrznuta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tijekom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prosinca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siječnja</a:t>
            </a:r>
            <a:r>
              <a:rPr lang="en-US" sz="2000" dirty="0" smtClean="0">
                <a:solidFill>
                  <a:srgbClr val="92D050"/>
                </a:solidFill>
              </a:rPr>
              <a:t>.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653136"/>
            <a:ext cx="2880320" cy="1938992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Temperatura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vode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izvorima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obično</a:t>
            </a:r>
            <a:r>
              <a:rPr lang="en-US" sz="2000" dirty="0" smtClean="0">
                <a:solidFill>
                  <a:srgbClr val="92D050"/>
                </a:solidFill>
              </a:rPr>
              <a:t> je </a:t>
            </a:r>
            <a:r>
              <a:rPr lang="en-US" sz="2000" dirty="0" err="1" smtClean="0">
                <a:solidFill>
                  <a:srgbClr val="92D050"/>
                </a:solidFill>
              </a:rPr>
              <a:t>ispod</a:t>
            </a:r>
            <a:r>
              <a:rPr lang="en-US" sz="2000" dirty="0" smtClean="0">
                <a:solidFill>
                  <a:srgbClr val="92D050"/>
                </a:solidFill>
              </a:rPr>
              <a:t> 10 °C. U </a:t>
            </a:r>
            <a:r>
              <a:rPr lang="en-US" sz="2000" dirty="0" err="1" smtClean="0">
                <a:solidFill>
                  <a:srgbClr val="92D050"/>
                </a:solidFill>
              </a:rPr>
              <a:t>rječicama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jezerima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temperatura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vode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raste</a:t>
            </a:r>
            <a:r>
              <a:rPr lang="en-US" sz="2000" dirty="0" smtClean="0">
                <a:solidFill>
                  <a:srgbClr val="92D050"/>
                </a:solidFill>
              </a:rPr>
              <a:t> do 20 °C. 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1556792"/>
            <a:ext cx="2664296" cy="1015663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Prosječna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godišnja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količina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oborina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iznosi</a:t>
            </a:r>
            <a:r>
              <a:rPr lang="en-US" sz="2000" dirty="0" smtClean="0">
                <a:solidFill>
                  <a:srgbClr val="92D050"/>
                </a:solidFill>
              </a:rPr>
              <a:t> 1500 mm. 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43010" name="Picture 2" descr="http://plitvice.s2.novenaweb.info/files/g/1-0/914x609-4/Plitvi%C4%8Dka-Jezera_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4142995" cy="34552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ŽIVOTINJSKI SVIJET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7" y="1988840"/>
            <a:ext cx="2808311" cy="1938992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92D050"/>
                </a:solidFill>
              </a:rPr>
              <a:t>Na prostoru Parka pronađen je </a:t>
            </a:r>
            <a:r>
              <a:rPr lang="en-US" sz="2000" dirty="0" err="1" smtClean="0">
                <a:solidFill>
                  <a:srgbClr val="92D050"/>
                </a:solidFill>
              </a:rPr>
              <a:t>crni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daždevnjak</a:t>
            </a:r>
            <a:r>
              <a:rPr lang="hr-HR" sz="2000" dirty="0">
                <a:solidFill>
                  <a:srgbClr val="92D050"/>
                </a:solidFill>
              </a:rPr>
              <a:t>,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vrlo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rijetka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vrsta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koja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živi</a:t>
            </a:r>
            <a:r>
              <a:rPr lang="en-US" sz="2000" dirty="0" smtClean="0">
                <a:solidFill>
                  <a:srgbClr val="92D050"/>
                </a:solidFill>
              </a:rPr>
              <a:t> u </a:t>
            </a:r>
            <a:r>
              <a:rPr lang="en-US" sz="2000" dirty="0" err="1" smtClean="0">
                <a:solidFill>
                  <a:srgbClr val="92D050"/>
                </a:solidFill>
              </a:rPr>
              <a:t>Alpama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iznad</a:t>
            </a:r>
            <a:r>
              <a:rPr lang="en-US" sz="2000" dirty="0" smtClean="0">
                <a:solidFill>
                  <a:srgbClr val="92D050"/>
                </a:solidFill>
              </a:rPr>
              <a:t> 1200 m</a:t>
            </a:r>
            <a:r>
              <a:rPr lang="hr-HR" sz="2000" dirty="0" smtClean="0">
                <a:solidFill>
                  <a:srgbClr val="92D050"/>
                </a:solidFill>
              </a:rPr>
              <a:t>.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6"/>
            <a:ext cx="3672408" cy="1323439"/>
          </a:xfrm>
          <a:prstGeom prst="rect">
            <a:avLst/>
          </a:prstGeom>
          <a:noFill/>
          <a:ln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92D050"/>
                </a:solidFill>
              </a:rPr>
              <a:t>Na Plitvicama živi i šišmiš širokouhi mračnjak,osjetljiv na uznemiravanje i nedostatak hrane.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44034" name="Picture 2" descr="http://resources.waza.org/files/images/w%28415%29h%28252%29c%281%29q%2890%29/f8884e1c336239eff305fa6c8c287d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28800"/>
            <a:ext cx="3952875" cy="2400301"/>
          </a:xfrm>
          <a:prstGeom prst="rect">
            <a:avLst/>
          </a:prstGeom>
          <a:noFill/>
        </p:spPr>
      </p:pic>
      <p:pic>
        <p:nvPicPr>
          <p:cNvPr id="44036" name="Picture 4" descr="http://www.weekend.ba/thumbzz.php?slika=./slike/news/2010/08/sismis1.jpg&amp;duzina=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25144"/>
            <a:ext cx="3114675" cy="1924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620688"/>
            <a:ext cx="3600400" cy="1631216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Mali </a:t>
            </a:r>
            <a:r>
              <a:rPr lang="en-US" sz="2000" dirty="0" err="1" smtClean="0">
                <a:solidFill>
                  <a:srgbClr val="92D050"/>
                </a:solidFill>
              </a:rPr>
              <a:t>ćuk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najmanji</a:t>
            </a:r>
            <a:r>
              <a:rPr lang="en-US" sz="2000" dirty="0" smtClean="0">
                <a:solidFill>
                  <a:srgbClr val="92D050"/>
                </a:solidFill>
              </a:rPr>
              <a:t> je </a:t>
            </a:r>
            <a:r>
              <a:rPr lang="en-US" sz="2000" dirty="0" err="1" smtClean="0">
                <a:solidFill>
                  <a:srgbClr val="92D050"/>
                </a:solidFill>
              </a:rPr>
              <a:t>europski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ćuk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živi</a:t>
            </a:r>
            <a:r>
              <a:rPr lang="en-US" sz="2000" dirty="0" smtClean="0">
                <a:solidFill>
                  <a:srgbClr val="92D050"/>
                </a:solidFill>
              </a:rPr>
              <a:t> u </a:t>
            </a:r>
            <a:r>
              <a:rPr lang="en-US" sz="2000" dirty="0" err="1" smtClean="0">
                <a:solidFill>
                  <a:srgbClr val="92D050"/>
                </a:solidFill>
              </a:rPr>
              <a:t>crnogoričnim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mješovitim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šumama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području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hr-HR" sz="2000" dirty="0" smtClean="0">
                <a:solidFill>
                  <a:srgbClr val="92D050"/>
                </a:solidFill>
              </a:rPr>
              <a:t>p</a:t>
            </a:r>
            <a:r>
              <a:rPr lang="en-US" sz="2000" dirty="0" err="1" smtClean="0">
                <a:solidFill>
                  <a:srgbClr val="92D050"/>
                </a:solidFill>
              </a:rPr>
              <a:t>arka</a:t>
            </a:r>
            <a:r>
              <a:rPr lang="en-US" sz="2000" dirty="0" smtClean="0">
                <a:solidFill>
                  <a:srgbClr val="92D050"/>
                </a:solidFill>
              </a:rPr>
              <a:t>.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6" name="Picture 2" descr="https://encrypted-tbn1.gstatic.com/images?q=tbn:ANd9GcSg6WeAsSgYznk5OAJ9SVmcSZC36MO5yZb4xSAvYYZS-aGCFX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7"/>
            <a:ext cx="2880320" cy="35373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2420888"/>
            <a:ext cx="3528392" cy="1323439"/>
          </a:xfrm>
          <a:prstGeom prst="rect">
            <a:avLst/>
          </a:prstGeom>
          <a:noFill/>
          <a:ln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92D050"/>
                </a:solidFill>
              </a:rPr>
              <a:t>Sivi sokol </a:t>
            </a:r>
            <a:r>
              <a:rPr lang="en-US" sz="2000" dirty="0" err="1" smtClean="0">
                <a:solidFill>
                  <a:srgbClr val="92D050"/>
                </a:solidFill>
              </a:rPr>
              <a:t>jedna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od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najbržih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ptica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svijetu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  <a:r>
              <a:rPr lang="en-US" sz="2000" dirty="0" err="1" smtClean="0">
                <a:solidFill>
                  <a:srgbClr val="92D050"/>
                </a:solidFill>
              </a:rPr>
              <a:t>Dok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hvata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plijen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može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postići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brzinu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do 230 km/h. 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45060" name="Picture 4" descr="https://encrypted-tbn1.gstatic.com/images?q=tbn:ANd9GcQDRF0EXSTSskPljiRnqSiUFBzjICNlZrXVO85ATOtLEstN9dX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3888432" cy="23668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4048" y="4365104"/>
            <a:ext cx="3888432" cy="1631216"/>
          </a:xfrm>
          <a:prstGeom prst="rect">
            <a:avLst/>
          </a:prstGeom>
          <a:noFill/>
          <a:ln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92D050"/>
                </a:solidFill>
              </a:rPr>
              <a:t>Tu se nalazi mnogo vrsta kukaca poput vretenaca i leptira,a u Rodićevoj špilji otkrivena je i endemska vrsta kukca </a:t>
            </a:r>
            <a:r>
              <a:rPr lang="en-US" sz="2000" dirty="0" err="1" smtClean="0">
                <a:solidFill>
                  <a:srgbClr val="92D050"/>
                </a:solidFill>
              </a:rPr>
              <a:t>Machaerites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udrzali</a:t>
            </a:r>
            <a:r>
              <a:rPr lang="hr-HR" sz="2000" dirty="0" smtClean="0">
                <a:solidFill>
                  <a:srgbClr val="92D050"/>
                </a:solidFill>
              </a:rPr>
              <a:t>.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BILJNI SVIJET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1340768"/>
            <a:ext cx="3024336" cy="2246769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92D050"/>
                </a:solidFill>
              </a:rPr>
              <a:t>Oko 2/3 Parka pokriveno je šumom.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Najčešća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vrsta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drveća</a:t>
            </a:r>
            <a:r>
              <a:rPr lang="en-US" sz="2000" dirty="0" smtClean="0">
                <a:solidFill>
                  <a:srgbClr val="92D050"/>
                </a:solidFill>
              </a:rPr>
              <a:t> je </a:t>
            </a:r>
            <a:r>
              <a:rPr lang="en-US" sz="2000" dirty="0" err="1" smtClean="0">
                <a:solidFill>
                  <a:srgbClr val="92D050"/>
                </a:solidFill>
              </a:rPr>
              <a:t>bukva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 smtClean="0">
                <a:solidFill>
                  <a:srgbClr val="92D050"/>
                </a:solidFill>
              </a:rPr>
              <a:t>koja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raste</a:t>
            </a:r>
            <a:r>
              <a:rPr lang="en-US" sz="2000" dirty="0" smtClean="0">
                <a:solidFill>
                  <a:srgbClr val="92D050"/>
                </a:solidFill>
              </a:rPr>
              <a:t> u </a:t>
            </a:r>
            <a:r>
              <a:rPr lang="en-US" sz="2000" dirty="0" err="1" smtClean="0">
                <a:solidFill>
                  <a:srgbClr val="92D050"/>
                </a:solidFill>
              </a:rPr>
              <a:t>šumskim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zajednicama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brdske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bukove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šume</a:t>
            </a:r>
            <a:r>
              <a:rPr lang="en-US" sz="2000" dirty="0" smtClean="0">
                <a:solidFill>
                  <a:srgbClr val="92D050"/>
                </a:solidFill>
              </a:rPr>
              <a:t> s </a:t>
            </a:r>
            <a:r>
              <a:rPr lang="en-US" sz="2000" dirty="0" err="1" smtClean="0">
                <a:solidFill>
                  <a:srgbClr val="92D050"/>
                </a:solidFill>
              </a:rPr>
              <a:t>mrtvom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koprivom</a:t>
            </a:r>
            <a:r>
              <a:rPr lang="hr-HR" sz="2000" dirty="0" smtClean="0">
                <a:solidFill>
                  <a:srgbClr val="92D050"/>
                </a:solidFill>
              </a:rPr>
              <a:t>.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1412776"/>
            <a:ext cx="4176464" cy="1015663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U </a:t>
            </a:r>
            <a:r>
              <a:rPr lang="en-US" sz="2000" dirty="0" err="1" smtClean="0">
                <a:solidFill>
                  <a:srgbClr val="92D050"/>
                </a:solidFill>
              </a:rPr>
              <a:t>zoni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jezera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r>
              <a:rPr lang="en-US" sz="2000" dirty="0" smtClean="0">
                <a:solidFill>
                  <a:srgbClr val="92D050"/>
                </a:solidFill>
              </a:rPr>
              <a:t> u </a:t>
            </a:r>
            <a:r>
              <a:rPr lang="en-US" sz="2000" dirty="0" err="1" smtClean="0">
                <a:solidFill>
                  <a:srgbClr val="92D050"/>
                </a:solidFill>
              </a:rPr>
              <a:t>kanjonu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Korane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raste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šumska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zajednica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crnog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graba</a:t>
            </a:r>
            <a:r>
              <a:rPr lang="en-US" sz="2000" dirty="0" smtClean="0">
                <a:solidFill>
                  <a:srgbClr val="92D050"/>
                </a:solidFill>
              </a:rPr>
              <a:t> s </a:t>
            </a:r>
            <a:r>
              <a:rPr lang="en-US" sz="2000" dirty="0" err="1" smtClean="0">
                <a:solidFill>
                  <a:srgbClr val="92D050"/>
                </a:solidFill>
              </a:rPr>
              <a:t>jesenskom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šašikom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5936" y="4941168"/>
            <a:ext cx="4572000" cy="1631216"/>
          </a:xfrm>
          <a:prstGeom prst="rect">
            <a:avLst/>
          </a:prstGeom>
          <a:ln cmpd="sng">
            <a:solidFill>
              <a:srgbClr val="92D050"/>
            </a:solidFill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U </a:t>
            </a:r>
            <a:r>
              <a:rPr lang="en-US" sz="2000" dirty="0" err="1" smtClean="0">
                <a:solidFill>
                  <a:srgbClr val="92D050"/>
                </a:solidFill>
              </a:rPr>
              <a:t>Parku</a:t>
            </a:r>
            <a:r>
              <a:rPr lang="en-US" sz="2000" dirty="0" smtClean="0">
                <a:solidFill>
                  <a:srgbClr val="92D050"/>
                </a:solidFill>
              </a:rPr>
              <a:t> je </a:t>
            </a:r>
            <a:r>
              <a:rPr lang="en-US" sz="2000" dirty="0" err="1" smtClean="0">
                <a:solidFill>
                  <a:srgbClr val="92D050"/>
                </a:solidFill>
              </a:rPr>
              <a:t>registrirano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čak</a:t>
            </a:r>
            <a:r>
              <a:rPr lang="en-US" sz="2000" dirty="0" smtClean="0">
                <a:solidFill>
                  <a:srgbClr val="92D050"/>
                </a:solidFill>
              </a:rPr>
              <a:t> 1267 </a:t>
            </a:r>
            <a:r>
              <a:rPr lang="en-US" sz="2000" dirty="0" err="1" smtClean="0">
                <a:solidFill>
                  <a:srgbClr val="92D050"/>
                </a:solidFill>
              </a:rPr>
              <a:t>različitih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biljnih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vrsta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od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čega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čak</a:t>
            </a:r>
            <a:r>
              <a:rPr lang="en-US" sz="2000" dirty="0" smtClean="0">
                <a:solidFill>
                  <a:srgbClr val="92D050"/>
                </a:solidFill>
              </a:rPr>
              <a:t> 50 </a:t>
            </a:r>
            <a:r>
              <a:rPr lang="en-US" sz="2000" dirty="0" err="1" smtClean="0">
                <a:solidFill>
                  <a:srgbClr val="92D050"/>
                </a:solidFill>
              </a:rPr>
              <a:t>vrsta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orhideja.Od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rijetkih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biljnih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vrsta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javljaju</a:t>
            </a:r>
            <a:r>
              <a:rPr lang="en-US" sz="2000" dirty="0" smtClean="0">
                <a:solidFill>
                  <a:srgbClr val="92D050"/>
                </a:solidFill>
              </a:rPr>
              <a:t> se: </a:t>
            </a:r>
            <a:r>
              <a:rPr lang="en-US" sz="2000" dirty="0" err="1" smtClean="0">
                <a:solidFill>
                  <a:srgbClr val="92D050"/>
                </a:solidFill>
              </a:rPr>
              <a:t>žuta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gospina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papučica</a:t>
            </a:r>
            <a:r>
              <a:rPr lang="hr-HR" sz="2000" dirty="0">
                <a:solidFill>
                  <a:srgbClr val="92D050"/>
                </a:solidFill>
              </a:rPr>
              <a:t>.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48130" name="Picture 2" descr="http://www.planet-zemlja.hr/fotografije/Ekologija/1363211114Papucic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3078882" cy="2510375"/>
          </a:xfrm>
          <a:prstGeom prst="rect">
            <a:avLst/>
          </a:prstGeom>
          <a:noFill/>
        </p:spPr>
      </p:pic>
      <p:pic>
        <p:nvPicPr>
          <p:cNvPr id="48132" name="Picture 4" descr="http://www.actaplantarum.org/cpg1414/albums/Angiospermae/Ranunculaceae/Ranunculus_thora/Ranunculus_thora_b2809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36912"/>
            <a:ext cx="3672408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1887</TotalTime>
  <Words>674</Words>
  <Application>Microsoft Office PowerPoint</Application>
  <PresentationFormat>On-screen Show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NACIONALNI PARK PLITVIČKA JEZERA</vt:lpstr>
      <vt:lpstr>                SADRŽAJ</vt:lpstr>
      <vt:lpstr>             OPĆENITO</vt:lpstr>
      <vt:lpstr>      POLOŽAJ I VELIČINA</vt:lpstr>
      <vt:lpstr>                 JEZERA</vt:lpstr>
      <vt:lpstr>                  KLIMA</vt:lpstr>
      <vt:lpstr>        ŽIVOTINJSKI SVIJET</vt:lpstr>
      <vt:lpstr>PowerPoint Presentation</vt:lpstr>
      <vt:lpstr>             BILJNI SVIJET</vt:lpstr>
      <vt:lpstr>                 TURIZAM</vt:lpstr>
      <vt:lpstr>    PROŠĆANSKO JEZERO</vt:lpstr>
      <vt:lpstr>            CIGINOVAC</vt:lpstr>
      <vt:lpstr>OSTALA GORNJA JEZERA</vt:lpstr>
      <vt:lpstr>         DONJA JEZERA</vt:lpstr>
      <vt:lpstr>              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PARK PLITVIČKA JEZERA</dc:title>
  <dc:creator>Bepo</dc:creator>
  <cp:lastModifiedBy>Učenik</cp:lastModifiedBy>
  <cp:revision>41</cp:revision>
  <dcterms:created xsi:type="dcterms:W3CDTF">2014-12-20T08:41:27Z</dcterms:created>
  <dcterms:modified xsi:type="dcterms:W3CDTF">2015-02-03T06:48:22Z</dcterms:modified>
</cp:coreProperties>
</file>